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10" r:id="rId5"/>
    <p:sldId id="338" r:id="rId6"/>
    <p:sldId id="328" r:id="rId7"/>
    <p:sldId id="259" r:id="rId8"/>
    <p:sldId id="336" r:id="rId9"/>
    <p:sldId id="337" r:id="rId10"/>
    <p:sldId id="266" r:id="rId11"/>
    <p:sldId id="273" r:id="rId12"/>
    <p:sldId id="324" r:id="rId13"/>
    <p:sldId id="271" r:id="rId14"/>
    <p:sldId id="280" r:id="rId15"/>
    <p:sldId id="285" r:id="rId16"/>
    <p:sldId id="319" r:id="rId17"/>
    <p:sldId id="335" r:id="rId18"/>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dsay Millar" userId="f8b0e1c4-e5e4-463b-9a0d-084024039c71" providerId="ADAL" clId="{0E846BD7-232D-44D7-AF23-629685AA5960}"/>
    <pc:docChg chg="mod">
      <pc:chgData name="Lyndsay Millar" userId="f8b0e1c4-e5e4-463b-9a0d-084024039c71" providerId="ADAL" clId="{0E846BD7-232D-44D7-AF23-629685AA5960}" dt="2025-07-14T15:24:58.602"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entreforyouthministry.sharepoint.com/sites/DirectorofResearch/Shared%20Documents/General/Projects/Grandparenting/Intergenerate%20paper/Data%20from%20pre%20course%20form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94444444444444"/>
          <c:y val="0.15972222222222221"/>
          <c:w val="0.81388888888888888"/>
          <c:h val="0.77314814814814814"/>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F62-41DF-A405-2F26EB452AC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F62-41DF-A405-2F26EB452AC6}"/>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F62-41DF-A405-2F26EB452AC6}"/>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F62-41DF-A405-2F26EB452AC6}"/>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2F62-41DF-A405-2F26EB452AC6}"/>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2F62-41DF-A405-2F26EB452AC6}"/>
              </c:ext>
            </c:extLst>
          </c:dPt>
          <c:dLbls>
            <c:dLbl>
              <c:idx val="0"/>
              <c:layout>
                <c:manualLayout>
                  <c:x val="-1.3888888888888889E-3"/>
                  <c:y val="2.3148148148148043E-3"/>
                </c:manualLayout>
              </c:layout>
              <c:tx>
                <c:rich>
                  <a:bodyPr rot="0" spcFirstLastPara="1" vertOverflow="ellipsis" vert="horz" wrap="square" lIns="38100" tIns="19050" rIns="38100" bIns="19050" anchor="ctr" anchorCtr="1">
                    <a:no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fld id="{77BB1767-9048-47AC-A311-40F864D62F3E}" type="CATEGORYNAME">
                      <a:rPr lang="en-US"/>
                      <a:pPr>
                        <a:defRPr sz="1200" b="0">
                          <a:latin typeface="Arial" panose="020B0604020202020204" pitchFamily="34" charset="0"/>
                          <a:cs typeface="Arial" panose="020B0604020202020204" pitchFamily="34" charset="0"/>
                        </a:defRPr>
                      </a:pPr>
                      <a:t>[CATEGORY NAME]</a:t>
                    </a:fld>
                    <a:r>
                      <a:rPr lang="en-US"/>
                      <a:t> </a:t>
                    </a:r>
                    <a:fld id="{EAB9C8FB-C175-446E-8C9D-FEEABA2D4E8E}" type="PERCENTAGE">
                      <a:rPr lang="en-US" baseline="0"/>
                      <a:pPr>
                        <a:defRPr sz="1200" b="0">
                          <a:latin typeface="Arial" panose="020B0604020202020204" pitchFamily="34" charset="0"/>
                          <a:cs typeface="Arial" panose="020B06040202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954068241469816"/>
                      <c:h val="0.24729184893554973"/>
                    </c:manualLayout>
                  </c15:layout>
                  <c15:dlblFieldTable/>
                  <c15:showDataLabelsRange val="0"/>
                </c:ext>
                <c:ext xmlns:c16="http://schemas.microsoft.com/office/drawing/2014/chart" uri="{C3380CC4-5D6E-409C-BE32-E72D297353CC}">
                  <c16:uniqueId val="{00000001-2F62-41DF-A405-2F26EB452AC6}"/>
                </c:ext>
              </c:extLst>
            </c:dLbl>
            <c:dLbl>
              <c:idx val="1"/>
              <c:layout>
                <c:manualLayout>
                  <c:x val="-1.5277777777777777E-2"/>
                  <c:y val="6.25E-2"/>
                </c:manualLayout>
              </c:layout>
              <c:tx>
                <c:rich>
                  <a:bodyPr rot="0" spcFirstLastPara="1" vertOverflow="ellipsis" vert="horz" wrap="square" lIns="38100" tIns="19050" rIns="38100" bIns="19050" anchor="ctr" anchorCtr="1">
                    <a:no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fld id="{E971D4D4-35F2-4DBD-B229-95EC537A91D4}" type="CATEGORYNAME">
                      <a:rPr lang="en-US"/>
                      <a:pPr>
                        <a:defRPr sz="1200" b="0">
                          <a:solidFill>
                            <a:schemeClr val="accent1"/>
                          </a:solidFill>
                          <a:latin typeface="Arial" panose="020B0604020202020204" pitchFamily="34" charset="0"/>
                          <a:cs typeface="Arial" panose="020B0604020202020204" pitchFamily="34" charset="0"/>
                        </a:defRPr>
                      </a:pPr>
                      <a:t>[CATEGORY NAME]</a:t>
                    </a:fld>
                    <a:r>
                      <a:rPr lang="en-US"/>
                      <a:t> </a:t>
                    </a:r>
                    <a:fld id="{7EA2CE9A-9666-48FF-AD66-F757857EFCFB}" type="PERCENTAGE">
                      <a:rPr lang="en-US" baseline="0"/>
                      <a:pPr>
                        <a:defRPr sz="1200" b="0">
                          <a:solidFill>
                            <a:schemeClr val="accent1"/>
                          </a:solidFill>
                          <a:latin typeface="Arial" panose="020B0604020202020204" pitchFamily="34" charset="0"/>
                          <a:cs typeface="Arial" panose="020B06040202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5054483814523185"/>
                      <c:h val="8.1527777777777782E-2"/>
                    </c:manualLayout>
                  </c15:layout>
                  <c15:dlblFieldTable/>
                  <c15:showDataLabelsRange val="0"/>
                </c:ext>
                <c:ext xmlns:c16="http://schemas.microsoft.com/office/drawing/2014/chart" uri="{C3380CC4-5D6E-409C-BE32-E72D297353CC}">
                  <c16:uniqueId val="{00000003-2F62-41DF-A405-2F26EB452AC6}"/>
                </c:ext>
              </c:extLst>
            </c:dLbl>
            <c:dLbl>
              <c:idx val="2"/>
              <c:layout>
                <c:manualLayout>
                  <c:x val="5.5557742782152229E-3"/>
                  <c:y val="0.1504627806940799"/>
                </c:manualLayout>
              </c:layout>
              <c:tx>
                <c:rich>
                  <a:bodyPr rot="0" spcFirstLastPara="1" vertOverflow="ellipsis" vert="horz" wrap="square" lIns="38100" tIns="19050" rIns="38100" bIns="19050" anchor="ctr" anchorCtr="1">
                    <a:no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fld id="{D850D73E-2BC3-4415-B220-D3375B1D7BEC}" type="CATEGORYNAME">
                      <a:rPr lang="en-US"/>
                      <a:pPr>
                        <a:defRPr sz="1200" b="0">
                          <a:solidFill>
                            <a:schemeClr val="accent1"/>
                          </a:solidFill>
                          <a:latin typeface="Arial" panose="020B0604020202020204" pitchFamily="34" charset="0"/>
                          <a:cs typeface="Arial" panose="020B0604020202020204" pitchFamily="34" charset="0"/>
                        </a:defRPr>
                      </a:pPr>
                      <a:t>[CATEGORY NAME]</a:t>
                    </a:fld>
                    <a:r>
                      <a:rPr lang="en-US"/>
                      <a:t> </a:t>
                    </a:r>
                    <a:fld id="{97D66F83-9655-44E3-8B61-55BD50AED340}" type="PERCENTAGE">
                      <a:rPr lang="en-US" baseline="0"/>
                      <a:pPr>
                        <a:defRPr sz="1200" b="0">
                          <a:solidFill>
                            <a:schemeClr val="accent1"/>
                          </a:solidFill>
                          <a:latin typeface="Arial" panose="020B0604020202020204" pitchFamily="34" charset="0"/>
                          <a:cs typeface="Arial" panose="020B06040202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323600174978129"/>
                      <c:h val="0.10840296004666081"/>
                    </c:manualLayout>
                  </c15:layout>
                  <c15:dlblFieldTable/>
                  <c15:showDataLabelsRange val="0"/>
                </c:ext>
                <c:ext xmlns:c16="http://schemas.microsoft.com/office/drawing/2014/chart" uri="{C3380CC4-5D6E-409C-BE32-E72D297353CC}">
                  <c16:uniqueId val="{00000005-2F62-41DF-A405-2F26EB452AC6}"/>
                </c:ext>
              </c:extLst>
            </c:dLbl>
            <c:dLbl>
              <c:idx val="3"/>
              <c:layout>
                <c:manualLayout>
                  <c:x val="-2.548523622047244E-2"/>
                  <c:y val="9.7222222222222224E-2"/>
                </c:manualLayout>
              </c:layout>
              <c:tx>
                <c:rich>
                  <a:bodyPr rot="0" spcFirstLastPara="1" vertOverflow="ellipsis" vert="horz" wrap="square" lIns="38100" tIns="19050" rIns="38100" bIns="19050" anchor="ctr" anchorCtr="1">
                    <a:no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fld id="{EA9864E3-C59D-4819-B939-40EC027D807A}" type="CATEGORYNAME">
                      <a:rPr lang="en-US"/>
                      <a:pPr>
                        <a:defRPr sz="1200" b="0">
                          <a:solidFill>
                            <a:schemeClr val="accent1"/>
                          </a:solidFill>
                          <a:latin typeface="Arial" panose="020B0604020202020204" pitchFamily="34" charset="0"/>
                          <a:cs typeface="Arial" panose="020B0604020202020204" pitchFamily="34" charset="0"/>
                        </a:defRPr>
                      </a:pPr>
                      <a:t>[CATEGORY NAME]</a:t>
                    </a:fld>
                    <a:r>
                      <a:rPr lang="en-US" dirty="0"/>
                      <a:t>  </a:t>
                    </a:r>
                    <a:fld id="{B35040AE-FB75-4C6A-99F3-64E4B5DDA301}" type="PERCENTAGE">
                      <a:rPr lang="en-US" baseline="0"/>
                      <a:pPr>
                        <a:defRPr sz="1200" b="0">
                          <a:solidFill>
                            <a:schemeClr val="accent1"/>
                          </a:solidFill>
                          <a:latin typeface="Arial" panose="020B0604020202020204" pitchFamily="34" charset="0"/>
                          <a:cs typeface="Arial" panose="020B0604020202020204" pitchFamily="34" charset="0"/>
                        </a:defRPr>
                      </a:pPr>
                      <a:t>[PERCENTAGE]</a:t>
                    </a:fld>
                    <a:endParaRPr lang="en-US" dirty="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794444444444441"/>
                      <c:h val="0.20562518226888304"/>
                    </c:manualLayout>
                  </c15:layout>
                  <c15:dlblFieldTable/>
                  <c15:showDataLabelsRange val="0"/>
                </c:ext>
                <c:ext xmlns:c16="http://schemas.microsoft.com/office/drawing/2014/chart" uri="{C3380CC4-5D6E-409C-BE32-E72D297353CC}">
                  <c16:uniqueId val="{00000007-2F62-41DF-A405-2F26EB452AC6}"/>
                </c:ext>
              </c:extLst>
            </c:dLbl>
            <c:dLbl>
              <c:idx val="4"/>
              <c:layout>
                <c:manualLayout>
                  <c:x val="-8.0555555555555561E-2"/>
                  <c:y val="0"/>
                </c:manualLayout>
              </c:layout>
              <c:tx>
                <c:rich>
                  <a:bodyPr rot="0" spcFirstLastPara="1" vertOverflow="ellipsis" vert="horz" wrap="square" lIns="38100" tIns="19050" rIns="38100" bIns="19050" anchor="ctr" anchorCtr="1">
                    <a:sp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fld id="{C780DE0C-13D1-4A5E-B42E-CBF90AD0B479}" type="CATEGORYNAME">
                      <a:rPr lang="en-US"/>
                      <a:pPr>
                        <a:defRPr sz="1200" b="0">
                          <a:solidFill>
                            <a:schemeClr val="accent1"/>
                          </a:solidFill>
                          <a:latin typeface="Arial" panose="020B0604020202020204" pitchFamily="34" charset="0"/>
                          <a:cs typeface="Arial" panose="020B0604020202020204" pitchFamily="34" charset="0"/>
                        </a:defRPr>
                      </a:pPr>
                      <a:t>[CATEGORY NAME]</a:t>
                    </a:fld>
                    <a:r>
                      <a:rPr lang="en-US"/>
                      <a:t> </a:t>
                    </a:r>
                    <a:fld id="{08DA396D-DF46-4958-9564-B7741DA4F1FD}" type="PERCENTAGE">
                      <a:rPr lang="en-US" baseline="0"/>
                      <a:pPr>
                        <a:defRPr sz="1200" b="0">
                          <a:solidFill>
                            <a:schemeClr val="accent1"/>
                          </a:solidFill>
                          <a:latin typeface="Arial" panose="020B0604020202020204" pitchFamily="34" charset="0"/>
                          <a:cs typeface="Arial" panose="020B06040202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529155730533684"/>
                      <c:h val="0.20562518226888304"/>
                    </c:manualLayout>
                  </c15:layout>
                  <c15:dlblFieldTable/>
                  <c15:showDataLabelsRange val="0"/>
                </c:ext>
                <c:ext xmlns:c16="http://schemas.microsoft.com/office/drawing/2014/chart" uri="{C3380CC4-5D6E-409C-BE32-E72D297353CC}">
                  <c16:uniqueId val="{00000009-2F62-41DF-A405-2F26EB452AC6}"/>
                </c:ext>
              </c:extLst>
            </c:dLbl>
            <c:dLbl>
              <c:idx val="5"/>
              <c:layout>
                <c:manualLayout>
                  <c:x val="0.29166655730533686"/>
                  <c:y val="-1.5940325167687373E-2"/>
                </c:manualLayout>
              </c:layout>
              <c:tx>
                <c:rich>
                  <a:bodyPr rot="0" spcFirstLastPara="1" vertOverflow="ellipsis" vert="horz" wrap="square" lIns="38100" tIns="19050" rIns="38100" bIns="19050" anchor="ctr" anchorCtr="1">
                    <a:no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fld id="{076AEA38-73F9-4DE0-BB0F-BDDB619C9526}" type="CATEGORYNAME">
                      <a:rPr lang="en-US"/>
                      <a:pPr>
                        <a:defRPr sz="1200" b="0">
                          <a:solidFill>
                            <a:schemeClr val="accent1"/>
                          </a:solidFill>
                          <a:latin typeface="Arial" panose="020B0604020202020204" pitchFamily="34" charset="0"/>
                          <a:cs typeface="Arial" panose="020B0604020202020204" pitchFamily="34" charset="0"/>
                        </a:defRPr>
                      </a:pPr>
                      <a:t>[CATEGORY NAME]</a:t>
                    </a:fld>
                    <a:r>
                      <a:rPr lang="en-US"/>
                      <a:t> </a:t>
                    </a:r>
                    <a:fld id="{FB33D7B1-8CE0-4D87-B00F-5D8AD95E4577}" type="PERCENTAGE">
                      <a:rPr lang="en-US" baseline="0"/>
                      <a:pPr>
                        <a:defRPr sz="1200" b="0">
                          <a:solidFill>
                            <a:schemeClr val="accent1"/>
                          </a:solidFill>
                          <a:latin typeface="Arial" panose="020B0604020202020204" pitchFamily="34" charset="0"/>
                          <a:cs typeface="Arial" panose="020B06040202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3534711286089234"/>
                      <c:h val="0.1482640711577719"/>
                    </c:manualLayout>
                  </c15:layout>
                  <c15:dlblFieldTable/>
                  <c15:showDataLabelsRange val="0"/>
                </c:ext>
                <c:ext xmlns:c16="http://schemas.microsoft.com/office/drawing/2014/chart" uri="{C3380CC4-5D6E-409C-BE32-E72D297353CC}">
                  <c16:uniqueId val="{0000000B-2F62-41DF-A405-2F26EB452AC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'Qual data'!$E$5:$E$10</c:f>
              <c:strCache>
                <c:ptCount val="6"/>
                <c:pt idx="0">
                  <c:v>Share gp faith</c:v>
                </c:pt>
                <c:pt idx="1">
                  <c:v>Support gc faith</c:v>
                </c:pt>
                <c:pt idx="2">
                  <c:v>Role modelling</c:v>
                </c:pt>
                <c:pt idx="3">
                  <c:v>Church's gp ethos</c:v>
                </c:pt>
                <c:pt idx="4">
                  <c:v>Connect with parents</c:v>
                </c:pt>
                <c:pt idx="5">
                  <c:v>Significance of Christian grandparenting</c:v>
                </c:pt>
              </c:strCache>
            </c:strRef>
          </c:cat>
          <c:val>
            <c:numRef>
              <c:f>'Qual data'!$F$5:$F$10</c:f>
              <c:numCache>
                <c:formatCode>General</c:formatCode>
                <c:ptCount val="6"/>
                <c:pt idx="0">
                  <c:v>7</c:v>
                </c:pt>
                <c:pt idx="1">
                  <c:v>6</c:v>
                </c:pt>
                <c:pt idx="2">
                  <c:v>3</c:v>
                </c:pt>
                <c:pt idx="3">
                  <c:v>3</c:v>
                </c:pt>
                <c:pt idx="4">
                  <c:v>2</c:v>
                </c:pt>
                <c:pt idx="5">
                  <c:v>1</c:v>
                </c:pt>
              </c:numCache>
            </c:numRef>
          </c:val>
          <c:extLst>
            <c:ext xmlns:c16="http://schemas.microsoft.com/office/drawing/2014/chart" uri="{C3380CC4-5D6E-409C-BE32-E72D297353CC}">
              <c16:uniqueId val="{0000000C-2F62-41DF-A405-2F26EB452AC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38549D-9E51-4C4A-B37B-76A9BA9F9AFB}"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4926D8-3690-41D4-9436-B9983C795E4E}" type="slidenum">
              <a:rPr lang="en-GB" smtClean="0"/>
              <a:t>‹#›</a:t>
            </a:fld>
            <a:endParaRPr lang="en-GB"/>
          </a:p>
        </p:txBody>
      </p:sp>
    </p:spTree>
    <p:extLst>
      <p:ext uri="{BB962C8B-B14F-4D97-AF65-F5344CB8AC3E}">
        <p14:creationId xmlns:p14="http://schemas.microsoft.com/office/powerpoint/2010/main" val="168348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8549D-9E51-4C4A-B37B-76A9BA9F9AFB}"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4926D8-3690-41D4-9436-B9983C795E4E}" type="slidenum">
              <a:rPr lang="en-GB" smtClean="0"/>
              <a:t>‹#›</a:t>
            </a:fld>
            <a:endParaRPr lang="en-GB"/>
          </a:p>
        </p:txBody>
      </p:sp>
    </p:spTree>
    <p:extLst>
      <p:ext uri="{BB962C8B-B14F-4D97-AF65-F5344CB8AC3E}">
        <p14:creationId xmlns:p14="http://schemas.microsoft.com/office/powerpoint/2010/main" val="276215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8549D-9E51-4C4A-B37B-76A9BA9F9AFB}"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4926D8-3690-41D4-9436-B9983C795E4E}" type="slidenum">
              <a:rPr lang="en-GB" smtClean="0"/>
              <a:t>‹#›</a:t>
            </a:fld>
            <a:endParaRPr lang="en-GB"/>
          </a:p>
        </p:txBody>
      </p:sp>
    </p:spTree>
    <p:extLst>
      <p:ext uri="{BB962C8B-B14F-4D97-AF65-F5344CB8AC3E}">
        <p14:creationId xmlns:p14="http://schemas.microsoft.com/office/powerpoint/2010/main" val="345135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8549D-9E51-4C4A-B37B-76A9BA9F9AFB}"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4926D8-3690-41D4-9436-B9983C795E4E}" type="slidenum">
              <a:rPr lang="en-GB" smtClean="0"/>
              <a:t>‹#›</a:t>
            </a:fld>
            <a:endParaRPr lang="en-GB"/>
          </a:p>
        </p:txBody>
      </p:sp>
    </p:spTree>
    <p:extLst>
      <p:ext uri="{BB962C8B-B14F-4D97-AF65-F5344CB8AC3E}">
        <p14:creationId xmlns:p14="http://schemas.microsoft.com/office/powerpoint/2010/main" val="298485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38549D-9E51-4C4A-B37B-76A9BA9F9AFB}"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4926D8-3690-41D4-9436-B9983C795E4E}" type="slidenum">
              <a:rPr lang="en-GB" smtClean="0"/>
              <a:t>‹#›</a:t>
            </a:fld>
            <a:endParaRPr lang="en-GB"/>
          </a:p>
        </p:txBody>
      </p:sp>
    </p:spTree>
    <p:extLst>
      <p:ext uri="{BB962C8B-B14F-4D97-AF65-F5344CB8AC3E}">
        <p14:creationId xmlns:p14="http://schemas.microsoft.com/office/powerpoint/2010/main" val="343608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38549D-9E51-4C4A-B37B-76A9BA9F9AFB}"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4926D8-3690-41D4-9436-B9983C795E4E}" type="slidenum">
              <a:rPr lang="en-GB" smtClean="0"/>
              <a:t>‹#›</a:t>
            </a:fld>
            <a:endParaRPr lang="en-GB"/>
          </a:p>
        </p:txBody>
      </p:sp>
    </p:spTree>
    <p:extLst>
      <p:ext uri="{BB962C8B-B14F-4D97-AF65-F5344CB8AC3E}">
        <p14:creationId xmlns:p14="http://schemas.microsoft.com/office/powerpoint/2010/main" val="255887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38549D-9E51-4C4A-B37B-76A9BA9F9AFB}" type="datetimeFigureOut">
              <a:rPr lang="en-GB" smtClean="0"/>
              <a:t>14/07/2025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4926D8-3690-41D4-9436-B9983C795E4E}" type="slidenum">
              <a:rPr lang="en-GB" smtClean="0"/>
              <a:t>‹#›</a:t>
            </a:fld>
            <a:endParaRPr lang="en-GB"/>
          </a:p>
        </p:txBody>
      </p:sp>
    </p:spTree>
    <p:extLst>
      <p:ext uri="{BB962C8B-B14F-4D97-AF65-F5344CB8AC3E}">
        <p14:creationId xmlns:p14="http://schemas.microsoft.com/office/powerpoint/2010/main" val="82234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38549D-9E51-4C4A-B37B-76A9BA9F9AFB}" type="datetimeFigureOut">
              <a:rPr lang="en-GB" smtClean="0"/>
              <a:t>14/07/2025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4926D8-3690-41D4-9436-B9983C795E4E}" type="slidenum">
              <a:rPr lang="en-GB" smtClean="0"/>
              <a:t>‹#›</a:t>
            </a:fld>
            <a:endParaRPr lang="en-GB"/>
          </a:p>
        </p:txBody>
      </p:sp>
    </p:spTree>
    <p:extLst>
      <p:ext uri="{BB962C8B-B14F-4D97-AF65-F5344CB8AC3E}">
        <p14:creationId xmlns:p14="http://schemas.microsoft.com/office/powerpoint/2010/main" val="366059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8549D-9E51-4C4A-B37B-76A9BA9F9AFB}" type="datetimeFigureOut">
              <a:rPr lang="en-GB" smtClean="0"/>
              <a:t>14/07/2025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4926D8-3690-41D4-9436-B9983C795E4E}" type="slidenum">
              <a:rPr lang="en-GB" smtClean="0"/>
              <a:t>‹#›</a:t>
            </a:fld>
            <a:endParaRPr lang="en-GB"/>
          </a:p>
        </p:txBody>
      </p:sp>
    </p:spTree>
    <p:extLst>
      <p:ext uri="{BB962C8B-B14F-4D97-AF65-F5344CB8AC3E}">
        <p14:creationId xmlns:p14="http://schemas.microsoft.com/office/powerpoint/2010/main" val="192550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38549D-9E51-4C4A-B37B-76A9BA9F9AFB}"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4926D8-3690-41D4-9436-B9983C795E4E}" type="slidenum">
              <a:rPr lang="en-GB" smtClean="0"/>
              <a:t>‹#›</a:t>
            </a:fld>
            <a:endParaRPr lang="en-GB"/>
          </a:p>
        </p:txBody>
      </p:sp>
    </p:spTree>
    <p:extLst>
      <p:ext uri="{BB962C8B-B14F-4D97-AF65-F5344CB8AC3E}">
        <p14:creationId xmlns:p14="http://schemas.microsoft.com/office/powerpoint/2010/main" val="37278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38549D-9E51-4C4A-B37B-76A9BA9F9AFB}"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4926D8-3690-41D4-9436-B9983C795E4E}" type="slidenum">
              <a:rPr lang="en-GB" smtClean="0"/>
              <a:t>‹#›</a:t>
            </a:fld>
            <a:endParaRPr lang="en-GB"/>
          </a:p>
        </p:txBody>
      </p:sp>
    </p:spTree>
    <p:extLst>
      <p:ext uri="{BB962C8B-B14F-4D97-AF65-F5344CB8AC3E}">
        <p14:creationId xmlns:p14="http://schemas.microsoft.com/office/powerpoint/2010/main" val="113092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38549D-9E51-4C4A-B37B-76A9BA9F9AFB}" type="datetimeFigureOut">
              <a:rPr lang="en-GB" smtClean="0"/>
              <a:t>14/07/2025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4926D8-3690-41D4-9436-B9983C795E4E}" type="slidenum">
              <a:rPr lang="en-GB" smtClean="0"/>
              <a:t>‹#›</a:t>
            </a:fld>
            <a:endParaRPr lang="en-GB"/>
          </a:p>
        </p:txBody>
      </p:sp>
    </p:spTree>
    <p:extLst>
      <p:ext uri="{BB962C8B-B14F-4D97-AF65-F5344CB8AC3E}">
        <p14:creationId xmlns:p14="http://schemas.microsoft.com/office/powerpoint/2010/main" val="1885966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507DE-79E4-56F1-F7A2-CB8C56F92CAE}"/>
              </a:ext>
            </a:extLst>
          </p:cNvPr>
          <p:cNvPicPr>
            <a:picLocks noChangeAspect="1"/>
          </p:cNvPicPr>
          <p:nvPr/>
        </p:nvPicPr>
        <p:blipFill>
          <a:blip r:embed="rId2"/>
          <a:stretch>
            <a:fillRect/>
          </a:stretch>
        </p:blipFill>
        <p:spPr>
          <a:xfrm>
            <a:off x="197708" y="852615"/>
            <a:ext cx="11751276" cy="5193531"/>
          </a:xfrm>
          <a:prstGeom prst="rect">
            <a:avLst/>
          </a:prstGeom>
        </p:spPr>
      </p:pic>
      <p:pic>
        <p:nvPicPr>
          <p:cNvPr id="3" name="Picture 2">
            <a:extLst>
              <a:ext uri="{FF2B5EF4-FFF2-40B4-BE49-F238E27FC236}">
                <a16:creationId xmlns:a16="http://schemas.microsoft.com/office/drawing/2014/main" id="{59949A44-559E-809D-A1F3-87C7F0A56337}"/>
              </a:ext>
            </a:extLst>
          </p:cNvPr>
          <p:cNvPicPr>
            <a:picLocks noChangeAspect="1"/>
          </p:cNvPicPr>
          <p:nvPr/>
        </p:nvPicPr>
        <p:blipFill>
          <a:blip r:embed="rId3"/>
          <a:stretch>
            <a:fillRect/>
          </a:stretch>
        </p:blipFill>
        <p:spPr>
          <a:xfrm rot="1077184">
            <a:off x="8990649" y="1441919"/>
            <a:ext cx="2343635" cy="3442214"/>
          </a:xfrm>
          <a:prstGeom prst="rect">
            <a:avLst/>
          </a:prstGeom>
        </p:spPr>
      </p:pic>
      <p:pic>
        <p:nvPicPr>
          <p:cNvPr id="7" name="Picture 6">
            <a:extLst>
              <a:ext uri="{FF2B5EF4-FFF2-40B4-BE49-F238E27FC236}">
                <a16:creationId xmlns:a16="http://schemas.microsoft.com/office/drawing/2014/main" id="{9F214FED-72BB-D4CC-38A9-EE9B51CEA63B}"/>
              </a:ext>
            </a:extLst>
          </p:cNvPr>
          <p:cNvPicPr>
            <a:picLocks noChangeAspect="1"/>
          </p:cNvPicPr>
          <p:nvPr/>
        </p:nvPicPr>
        <p:blipFill>
          <a:blip r:embed="rId4"/>
          <a:stretch>
            <a:fillRect/>
          </a:stretch>
        </p:blipFill>
        <p:spPr>
          <a:xfrm rot="20726959">
            <a:off x="785513" y="2384288"/>
            <a:ext cx="1994347" cy="3246610"/>
          </a:xfrm>
          <a:prstGeom prst="rect">
            <a:avLst/>
          </a:prstGeom>
        </p:spPr>
      </p:pic>
      <p:pic>
        <p:nvPicPr>
          <p:cNvPr id="9" name="Picture 8">
            <a:extLst>
              <a:ext uri="{FF2B5EF4-FFF2-40B4-BE49-F238E27FC236}">
                <a16:creationId xmlns:a16="http://schemas.microsoft.com/office/drawing/2014/main" id="{DF9933D1-40A2-C61F-1C9B-A1F3F33FA2BA}"/>
              </a:ext>
            </a:extLst>
          </p:cNvPr>
          <p:cNvPicPr>
            <a:picLocks noChangeAspect="1"/>
          </p:cNvPicPr>
          <p:nvPr/>
        </p:nvPicPr>
        <p:blipFill>
          <a:blip r:embed="rId5"/>
          <a:stretch>
            <a:fillRect/>
          </a:stretch>
        </p:blipFill>
        <p:spPr>
          <a:xfrm rot="286931">
            <a:off x="3338941" y="1164522"/>
            <a:ext cx="2603905" cy="2962689"/>
          </a:xfrm>
          <a:prstGeom prst="rect">
            <a:avLst/>
          </a:prstGeom>
          <a:ln>
            <a:solidFill>
              <a:schemeClr val="tx1"/>
            </a:solidFill>
          </a:ln>
        </p:spPr>
      </p:pic>
      <p:pic>
        <p:nvPicPr>
          <p:cNvPr id="11" name="Picture 10">
            <a:extLst>
              <a:ext uri="{FF2B5EF4-FFF2-40B4-BE49-F238E27FC236}">
                <a16:creationId xmlns:a16="http://schemas.microsoft.com/office/drawing/2014/main" id="{9BD08B25-94C4-97A1-9188-B89A9C261861}"/>
              </a:ext>
            </a:extLst>
          </p:cNvPr>
          <p:cNvPicPr>
            <a:picLocks noChangeAspect="1"/>
          </p:cNvPicPr>
          <p:nvPr/>
        </p:nvPicPr>
        <p:blipFill>
          <a:blip r:embed="rId6"/>
          <a:stretch>
            <a:fillRect/>
          </a:stretch>
        </p:blipFill>
        <p:spPr>
          <a:xfrm>
            <a:off x="5837486" y="3078336"/>
            <a:ext cx="2904035" cy="2083194"/>
          </a:xfrm>
          <a:prstGeom prst="rect">
            <a:avLst/>
          </a:prstGeom>
        </p:spPr>
      </p:pic>
      <p:sp>
        <p:nvSpPr>
          <p:cNvPr id="4" name="TextBox 3">
            <a:extLst>
              <a:ext uri="{FF2B5EF4-FFF2-40B4-BE49-F238E27FC236}">
                <a16:creationId xmlns:a16="http://schemas.microsoft.com/office/drawing/2014/main" id="{C7F65CBC-0380-BDF8-479B-0123401321FE}"/>
              </a:ext>
            </a:extLst>
          </p:cNvPr>
          <p:cNvSpPr txBox="1"/>
          <p:nvPr/>
        </p:nvSpPr>
        <p:spPr>
          <a:xfrm>
            <a:off x="5896520" y="206285"/>
            <a:ext cx="6097772" cy="584775"/>
          </a:xfrm>
          <a:prstGeom prst="rect">
            <a:avLst/>
          </a:prstGeom>
          <a:noFill/>
        </p:spPr>
        <p:txBody>
          <a:bodyPr wrap="square">
            <a:spAutoFit/>
          </a:bodyPr>
          <a:lstStyle/>
          <a:p>
            <a:pPr algn="r"/>
            <a:r>
              <a:rPr lang="en-US" sz="1600" dirty="0">
                <a:solidFill>
                  <a:srgbClr val="3E94D1"/>
                </a:solidFill>
                <a:latin typeface="Reenie Beanie" panose="02000000000000000000" pitchFamily="2" charset="77"/>
              </a:rPr>
              <a:t>Equipping grandparents and grandparent-figures,</a:t>
            </a:r>
          </a:p>
          <a:p>
            <a:pPr algn="r"/>
            <a:r>
              <a:rPr lang="en-US" sz="1600" dirty="0">
                <a:solidFill>
                  <a:srgbClr val="3E94D1"/>
                </a:solidFill>
                <a:latin typeface="Reenie Beanie" panose="02000000000000000000" pitchFamily="2" charset="77"/>
              </a:rPr>
              <a:t>to share God with the children they love most.</a:t>
            </a:r>
          </a:p>
        </p:txBody>
      </p:sp>
      <p:pic>
        <p:nvPicPr>
          <p:cNvPr id="5" name="Picture 4" descr="A blue and white sign&#10;&#10;AI-generated content may be incorrect.">
            <a:extLst>
              <a:ext uri="{FF2B5EF4-FFF2-40B4-BE49-F238E27FC236}">
                <a16:creationId xmlns:a16="http://schemas.microsoft.com/office/drawing/2014/main" id="{358FB8AE-EB46-95CB-E7AF-CD7939E64781}"/>
              </a:ext>
            </a:extLst>
          </p:cNvPr>
          <p:cNvPicPr>
            <a:picLocks noChangeAspect="1"/>
          </p:cNvPicPr>
          <p:nvPr/>
        </p:nvPicPr>
        <p:blipFill>
          <a:blip r:embed="rId7"/>
          <a:stretch>
            <a:fillRect/>
          </a:stretch>
        </p:blipFill>
        <p:spPr>
          <a:xfrm>
            <a:off x="243016" y="290174"/>
            <a:ext cx="2536398" cy="874348"/>
          </a:xfrm>
          <a:prstGeom prst="rect">
            <a:avLst/>
          </a:prstGeom>
        </p:spPr>
      </p:pic>
      <p:pic>
        <p:nvPicPr>
          <p:cNvPr id="6" name="Picture 5">
            <a:extLst>
              <a:ext uri="{FF2B5EF4-FFF2-40B4-BE49-F238E27FC236}">
                <a16:creationId xmlns:a16="http://schemas.microsoft.com/office/drawing/2014/main" id="{FAEE4567-56F2-BDBF-89D5-E46D3EA48216}"/>
              </a:ext>
            </a:extLst>
          </p:cNvPr>
          <p:cNvPicPr>
            <a:picLocks noChangeAspect="1"/>
          </p:cNvPicPr>
          <p:nvPr/>
        </p:nvPicPr>
        <p:blipFill>
          <a:blip r:embed="rId8"/>
          <a:stretch>
            <a:fillRect/>
          </a:stretch>
        </p:blipFill>
        <p:spPr>
          <a:xfrm>
            <a:off x="352510" y="6262596"/>
            <a:ext cx="2565400" cy="393700"/>
          </a:xfrm>
          <a:prstGeom prst="rect">
            <a:avLst/>
          </a:prstGeom>
        </p:spPr>
      </p:pic>
      <p:pic>
        <p:nvPicPr>
          <p:cNvPr id="8" name="Picture 7">
            <a:extLst>
              <a:ext uri="{FF2B5EF4-FFF2-40B4-BE49-F238E27FC236}">
                <a16:creationId xmlns:a16="http://schemas.microsoft.com/office/drawing/2014/main" id="{FD4B2F41-CB4B-CA78-80CA-2102B3A4EB8A}"/>
              </a:ext>
            </a:extLst>
          </p:cNvPr>
          <p:cNvPicPr>
            <a:picLocks noChangeAspect="1"/>
          </p:cNvPicPr>
          <p:nvPr/>
        </p:nvPicPr>
        <p:blipFill>
          <a:blip r:embed="rId9"/>
          <a:stretch>
            <a:fillRect/>
          </a:stretch>
        </p:blipFill>
        <p:spPr>
          <a:xfrm>
            <a:off x="10636353" y="6118315"/>
            <a:ext cx="1193800" cy="533400"/>
          </a:xfrm>
          <a:prstGeom prst="rect">
            <a:avLst/>
          </a:prstGeom>
        </p:spPr>
      </p:pic>
      <p:sp>
        <p:nvSpPr>
          <p:cNvPr id="10" name="TextBox 9">
            <a:extLst>
              <a:ext uri="{FF2B5EF4-FFF2-40B4-BE49-F238E27FC236}">
                <a16:creationId xmlns:a16="http://schemas.microsoft.com/office/drawing/2014/main" id="{2EB680A4-C4FC-CFA3-F3B0-832D28FC4AD3}"/>
              </a:ext>
            </a:extLst>
          </p:cNvPr>
          <p:cNvSpPr txBox="1"/>
          <p:nvPr/>
        </p:nvSpPr>
        <p:spPr>
          <a:xfrm>
            <a:off x="243015" y="5416479"/>
            <a:ext cx="11751276" cy="553998"/>
          </a:xfrm>
          <a:prstGeom prst="rect">
            <a:avLst/>
          </a:prstGeom>
          <a:noFill/>
        </p:spPr>
        <p:txBody>
          <a:bodyPr wrap="square" rtlCol="0">
            <a:spAutoFit/>
          </a:bodyPr>
          <a:lstStyle/>
          <a:p>
            <a:pPr algn="ctr"/>
            <a:r>
              <a:rPr lang="en-GB" sz="3000" b="1" kern="100" dirty="0">
                <a:solidFill>
                  <a:schemeClr val="accent1">
                    <a:lumMod val="75000"/>
                  </a:schemeClr>
                </a:solidFill>
                <a:effectLst/>
                <a:latin typeface="Baloo 2" panose="03080502040302020200"/>
                <a:ea typeface="Aptos" panose="020B0004020202020204" pitchFamily="34" charset="0"/>
                <a:cs typeface="Times New Roman" panose="02020603050405020304" pitchFamily="18" charset="0"/>
              </a:rPr>
              <a:t>Sign up </a:t>
            </a:r>
            <a:r>
              <a:rPr lang="en-GB" sz="3000" b="1" kern="100" dirty="0">
                <a:solidFill>
                  <a:schemeClr val="accent1">
                    <a:lumMod val="75000"/>
                  </a:schemeClr>
                </a:solidFill>
                <a:latin typeface="Baloo 2" panose="03080502040302020200"/>
                <a:ea typeface="Aptos" panose="020B0004020202020204" pitchFamily="34" charset="0"/>
                <a:cs typeface="Times New Roman" panose="02020603050405020304" pitchFamily="18" charset="0"/>
              </a:rPr>
              <a:t>here: https://cym.ac.uk/resourcing</a:t>
            </a:r>
            <a:endParaRPr lang="en-GB" sz="2500" kern="100" dirty="0">
              <a:solidFill>
                <a:schemeClr val="accent1">
                  <a:lumMod val="75000"/>
                </a:schemeClr>
              </a:solidFill>
              <a:effectLst/>
              <a:latin typeface="Baloo 2" panose="0308050204030202020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8678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5B7877-92C0-3E58-E7C9-03DE73A804E0}"/>
              </a:ext>
            </a:extLst>
          </p:cNvPr>
          <p:cNvPicPr>
            <a:picLocks noChangeAspect="1"/>
          </p:cNvPicPr>
          <p:nvPr/>
        </p:nvPicPr>
        <p:blipFill>
          <a:blip r:embed="rId2"/>
          <a:srcRect l="20489"/>
          <a:stretch/>
        </p:blipFill>
        <p:spPr>
          <a:xfrm>
            <a:off x="4572000" y="3895312"/>
            <a:ext cx="7620000" cy="2962688"/>
          </a:xfrm>
          <a:prstGeom prst="rect">
            <a:avLst/>
          </a:prstGeom>
        </p:spPr>
      </p:pic>
      <p:pic>
        <p:nvPicPr>
          <p:cNvPr id="6" name="Picture 5">
            <a:extLst>
              <a:ext uri="{FF2B5EF4-FFF2-40B4-BE49-F238E27FC236}">
                <a16:creationId xmlns:a16="http://schemas.microsoft.com/office/drawing/2014/main" id="{4BD56758-3141-D2A4-743D-E3587950D787}"/>
              </a:ext>
            </a:extLst>
          </p:cNvPr>
          <p:cNvPicPr>
            <a:picLocks noChangeAspect="1"/>
          </p:cNvPicPr>
          <p:nvPr/>
        </p:nvPicPr>
        <p:blipFill>
          <a:blip r:embed="rId2"/>
          <a:srcRect l="20489" r="31805"/>
          <a:stretch/>
        </p:blipFill>
        <p:spPr>
          <a:xfrm>
            <a:off x="0" y="3895312"/>
            <a:ext cx="4572000" cy="2962688"/>
          </a:xfrm>
          <a:prstGeom prst="rect">
            <a:avLst/>
          </a:prstGeom>
        </p:spPr>
      </p:pic>
      <p:pic>
        <p:nvPicPr>
          <p:cNvPr id="3" name="Picture 2">
            <a:extLst>
              <a:ext uri="{FF2B5EF4-FFF2-40B4-BE49-F238E27FC236}">
                <a16:creationId xmlns:a16="http://schemas.microsoft.com/office/drawing/2014/main" id="{A4FD7D66-A2EC-604E-A8F1-1BC8456E8305}"/>
              </a:ext>
            </a:extLst>
          </p:cNvPr>
          <p:cNvPicPr>
            <a:picLocks noChangeAspect="1"/>
          </p:cNvPicPr>
          <p:nvPr/>
        </p:nvPicPr>
        <p:blipFill>
          <a:blip r:embed="rId3"/>
          <a:stretch>
            <a:fillRect/>
          </a:stretch>
        </p:blipFill>
        <p:spPr>
          <a:xfrm>
            <a:off x="0" y="660747"/>
            <a:ext cx="12192000" cy="4533617"/>
          </a:xfrm>
          <a:prstGeom prst="rect">
            <a:avLst/>
          </a:prstGeom>
        </p:spPr>
      </p:pic>
      <p:sp>
        <p:nvSpPr>
          <p:cNvPr id="4" name="TextBox 3">
            <a:extLst>
              <a:ext uri="{FF2B5EF4-FFF2-40B4-BE49-F238E27FC236}">
                <a16:creationId xmlns:a16="http://schemas.microsoft.com/office/drawing/2014/main" id="{4F0427E2-A9D7-5FFB-77B9-F58A719A0637}"/>
              </a:ext>
            </a:extLst>
          </p:cNvPr>
          <p:cNvSpPr txBox="1"/>
          <p:nvPr/>
        </p:nvSpPr>
        <p:spPr>
          <a:xfrm>
            <a:off x="108669" y="5043409"/>
            <a:ext cx="11650928" cy="830997"/>
          </a:xfrm>
          <a:prstGeom prst="rect">
            <a:avLst/>
          </a:prstGeom>
          <a:noFill/>
        </p:spPr>
        <p:txBody>
          <a:bodyPr wrap="square" rtlCol="0">
            <a:spAutoFit/>
          </a:bodyPr>
          <a:lstStyle/>
          <a:p>
            <a:r>
              <a:rPr lang="en-GB" sz="2400" b="1" dirty="0">
                <a:effectLst/>
                <a:latin typeface="Baloo 2"/>
              </a:rPr>
              <a:t>Overall experience of being a grandparent</a:t>
            </a:r>
          </a:p>
          <a:p>
            <a:r>
              <a:rPr lang="en-GB" sz="2400" i="1" dirty="0">
                <a:latin typeface="Baloo 2"/>
              </a:rPr>
              <a:t>(Taking the Pulse research, 2024)</a:t>
            </a:r>
            <a:endParaRPr lang="en-GB" sz="2400" i="1" dirty="0">
              <a:effectLst/>
              <a:latin typeface="Baloo 2"/>
            </a:endParaRPr>
          </a:p>
        </p:txBody>
      </p:sp>
    </p:spTree>
    <p:extLst>
      <p:ext uri="{BB962C8B-B14F-4D97-AF65-F5344CB8AC3E}">
        <p14:creationId xmlns:p14="http://schemas.microsoft.com/office/powerpoint/2010/main" val="429304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48E668-2B8F-C27A-F865-337F0FD3DD1B}"/>
              </a:ext>
            </a:extLst>
          </p:cNvPr>
          <p:cNvPicPr>
            <a:picLocks noChangeAspect="1"/>
          </p:cNvPicPr>
          <p:nvPr/>
        </p:nvPicPr>
        <p:blipFill>
          <a:blip r:embed="rId2"/>
          <a:stretch>
            <a:fillRect/>
          </a:stretch>
        </p:blipFill>
        <p:spPr>
          <a:xfrm>
            <a:off x="111452" y="-3760"/>
            <a:ext cx="10399232" cy="4961919"/>
          </a:xfrm>
          <a:prstGeom prst="rect">
            <a:avLst/>
          </a:prstGeom>
        </p:spPr>
      </p:pic>
      <p:pic>
        <p:nvPicPr>
          <p:cNvPr id="5" name="Picture 4">
            <a:extLst>
              <a:ext uri="{FF2B5EF4-FFF2-40B4-BE49-F238E27FC236}">
                <a16:creationId xmlns:a16="http://schemas.microsoft.com/office/drawing/2014/main" id="{1B5B7877-92C0-3E58-E7C9-03DE73A804E0}"/>
              </a:ext>
            </a:extLst>
          </p:cNvPr>
          <p:cNvPicPr>
            <a:picLocks noChangeAspect="1"/>
          </p:cNvPicPr>
          <p:nvPr/>
        </p:nvPicPr>
        <p:blipFill>
          <a:blip r:embed="rId3"/>
          <a:srcRect l="20489" t="21181"/>
          <a:stretch/>
        </p:blipFill>
        <p:spPr>
          <a:xfrm>
            <a:off x="4572000" y="4522838"/>
            <a:ext cx="7620000" cy="2335161"/>
          </a:xfrm>
          <a:prstGeom prst="rect">
            <a:avLst/>
          </a:prstGeom>
        </p:spPr>
      </p:pic>
      <p:pic>
        <p:nvPicPr>
          <p:cNvPr id="6" name="Picture 5">
            <a:extLst>
              <a:ext uri="{FF2B5EF4-FFF2-40B4-BE49-F238E27FC236}">
                <a16:creationId xmlns:a16="http://schemas.microsoft.com/office/drawing/2014/main" id="{4BD56758-3141-D2A4-743D-E3587950D787}"/>
              </a:ext>
            </a:extLst>
          </p:cNvPr>
          <p:cNvPicPr>
            <a:picLocks noChangeAspect="1"/>
          </p:cNvPicPr>
          <p:nvPr/>
        </p:nvPicPr>
        <p:blipFill>
          <a:blip r:embed="rId3"/>
          <a:srcRect l="20489" t="21181" r="31805"/>
          <a:stretch/>
        </p:blipFill>
        <p:spPr>
          <a:xfrm>
            <a:off x="0" y="4522838"/>
            <a:ext cx="4572000" cy="2335162"/>
          </a:xfrm>
          <a:prstGeom prst="rect">
            <a:avLst/>
          </a:prstGeom>
        </p:spPr>
      </p:pic>
      <p:sp>
        <p:nvSpPr>
          <p:cNvPr id="4" name="TextBox 3">
            <a:extLst>
              <a:ext uri="{FF2B5EF4-FFF2-40B4-BE49-F238E27FC236}">
                <a16:creationId xmlns:a16="http://schemas.microsoft.com/office/drawing/2014/main" id="{5E4FD686-B990-7833-6E1C-B685184A2CFB}"/>
              </a:ext>
            </a:extLst>
          </p:cNvPr>
          <p:cNvSpPr txBox="1"/>
          <p:nvPr/>
        </p:nvSpPr>
        <p:spPr>
          <a:xfrm>
            <a:off x="226142" y="5911334"/>
            <a:ext cx="6096000" cy="369332"/>
          </a:xfrm>
          <a:prstGeom prst="rect">
            <a:avLst/>
          </a:prstGeom>
          <a:noFill/>
        </p:spPr>
        <p:txBody>
          <a:bodyPr wrap="square">
            <a:spAutoFit/>
          </a:bodyPr>
          <a:lstStyle/>
          <a:p>
            <a:r>
              <a:rPr lang="en-GB" sz="1800" i="1" dirty="0">
                <a:latin typeface="Baloo 2"/>
              </a:rPr>
              <a:t>(Taking the Pulse research, 2024)</a:t>
            </a:r>
            <a:endParaRPr lang="en-GB" sz="1800" i="1" dirty="0">
              <a:effectLst/>
              <a:latin typeface="Baloo 2"/>
            </a:endParaRPr>
          </a:p>
        </p:txBody>
      </p:sp>
    </p:spTree>
    <p:extLst>
      <p:ext uri="{BB962C8B-B14F-4D97-AF65-F5344CB8AC3E}">
        <p14:creationId xmlns:p14="http://schemas.microsoft.com/office/powerpoint/2010/main" val="343384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5B7877-92C0-3E58-E7C9-03DE73A804E0}"/>
              </a:ext>
            </a:extLst>
          </p:cNvPr>
          <p:cNvPicPr>
            <a:picLocks noChangeAspect="1"/>
          </p:cNvPicPr>
          <p:nvPr/>
        </p:nvPicPr>
        <p:blipFill>
          <a:blip r:embed="rId2"/>
          <a:srcRect l="20489"/>
          <a:stretch/>
        </p:blipFill>
        <p:spPr>
          <a:xfrm>
            <a:off x="4572000" y="3895312"/>
            <a:ext cx="7620000" cy="2962688"/>
          </a:xfrm>
          <a:prstGeom prst="rect">
            <a:avLst/>
          </a:prstGeom>
        </p:spPr>
      </p:pic>
      <p:pic>
        <p:nvPicPr>
          <p:cNvPr id="6" name="Picture 5">
            <a:extLst>
              <a:ext uri="{FF2B5EF4-FFF2-40B4-BE49-F238E27FC236}">
                <a16:creationId xmlns:a16="http://schemas.microsoft.com/office/drawing/2014/main" id="{4BD56758-3141-D2A4-743D-E3587950D787}"/>
              </a:ext>
            </a:extLst>
          </p:cNvPr>
          <p:cNvPicPr>
            <a:picLocks noChangeAspect="1"/>
          </p:cNvPicPr>
          <p:nvPr/>
        </p:nvPicPr>
        <p:blipFill>
          <a:blip r:embed="rId2"/>
          <a:srcRect l="20489" r="31805"/>
          <a:stretch/>
        </p:blipFill>
        <p:spPr>
          <a:xfrm>
            <a:off x="0" y="3895312"/>
            <a:ext cx="4572000" cy="2962688"/>
          </a:xfrm>
          <a:prstGeom prst="rect">
            <a:avLst/>
          </a:prstGeom>
        </p:spPr>
      </p:pic>
      <p:pic>
        <p:nvPicPr>
          <p:cNvPr id="3" name="Picture 2">
            <a:extLst>
              <a:ext uri="{FF2B5EF4-FFF2-40B4-BE49-F238E27FC236}">
                <a16:creationId xmlns:a16="http://schemas.microsoft.com/office/drawing/2014/main" id="{9B19A04B-AC80-FD5F-1788-DA3ED47B4877}"/>
              </a:ext>
            </a:extLst>
          </p:cNvPr>
          <p:cNvPicPr>
            <a:picLocks noChangeAspect="1"/>
          </p:cNvPicPr>
          <p:nvPr/>
        </p:nvPicPr>
        <p:blipFill>
          <a:blip r:embed="rId3"/>
          <a:stretch>
            <a:fillRect/>
          </a:stretch>
        </p:blipFill>
        <p:spPr>
          <a:xfrm>
            <a:off x="0" y="175670"/>
            <a:ext cx="12192000" cy="6506659"/>
          </a:xfrm>
          <a:prstGeom prst="rect">
            <a:avLst/>
          </a:prstGeom>
        </p:spPr>
      </p:pic>
      <p:sp>
        <p:nvSpPr>
          <p:cNvPr id="4" name="TextBox 3">
            <a:extLst>
              <a:ext uri="{FF2B5EF4-FFF2-40B4-BE49-F238E27FC236}">
                <a16:creationId xmlns:a16="http://schemas.microsoft.com/office/drawing/2014/main" id="{8F50287B-01DA-7457-EA69-08B57FA24756}"/>
              </a:ext>
            </a:extLst>
          </p:cNvPr>
          <p:cNvSpPr txBox="1"/>
          <p:nvPr/>
        </p:nvSpPr>
        <p:spPr>
          <a:xfrm>
            <a:off x="452284" y="306947"/>
            <a:ext cx="6096000" cy="369332"/>
          </a:xfrm>
          <a:prstGeom prst="rect">
            <a:avLst/>
          </a:prstGeom>
          <a:noFill/>
        </p:spPr>
        <p:txBody>
          <a:bodyPr wrap="square">
            <a:spAutoFit/>
          </a:bodyPr>
          <a:lstStyle/>
          <a:p>
            <a:r>
              <a:rPr lang="en-GB" sz="1800" i="1" dirty="0">
                <a:latin typeface="Baloo 2"/>
              </a:rPr>
              <a:t>(Taking the Pulse research, 2024)</a:t>
            </a:r>
            <a:endParaRPr lang="en-GB" sz="1800" i="1" dirty="0">
              <a:effectLst/>
              <a:latin typeface="Baloo 2"/>
            </a:endParaRPr>
          </a:p>
        </p:txBody>
      </p:sp>
    </p:spTree>
    <p:extLst>
      <p:ext uri="{BB962C8B-B14F-4D97-AF65-F5344CB8AC3E}">
        <p14:creationId xmlns:p14="http://schemas.microsoft.com/office/powerpoint/2010/main" val="3922767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5B7877-92C0-3E58-E7C9-03DE73A804E0}"/>
              </a:ext>
            </a:extLst>
          </p:cNvPr>
          <p:cNvPicPr>
            <a:picLocks noChangeAspect="1"/>
          </p:cNvPicPr>
          <p:nvPr/>
        </p:nvPicPr>
        <p:blipFill>
          <a:blip r:embed="rId2"/>
          <a:srcRect l="20489"/>
          <a:stretch/>
        </p:blipFill>
        <p:spPr>
          <a:xfrm>
            <a:off x="4572000" y="3895312"/>
            <a:ext cx="7620000" cy="2962688"/>
          </a:xfrm>
          <a:prstGeom prst="rect">
            <a:avLst/>
          </a:prstGeom>
        </p:spPr>
      </p:pic>
      <p:pic>
        <p:nvPicPr>
          <p:cNvPr id="6" name="Picture 5">
            <a:extLst>
              <a:ext uri="{FF2B5EF4-FFF2-40B4-BE49-F238E27FC236}">
                <a16:creationId xmlns:a16="http://schemas.microsoft.com/office/drawing/2014/main" id="{4BD56758-3141-D2A4-743D-E3587950D787}"/>
              </a:ext>
            </a:extLst>
          </p:cNvPr>
          <p:cNvPicPr>
            <a:picLocks noChangeAspect="1"/>
          </p:cNvPicPr>
          <p:nvPr/>
        </p:nvPicPr>
        <p:blipFill>
          <a:blip r:embed="rId2"/>
          <a:srcRect l="20489" r="31805"/>
          <a:stretch/>
        </p:blipFill>
        <p:spPr>
          <a:xfrm>
            <a:off x="0" y="3895312"/>
            <a:ext cx="4572000" cy="2962688"/>
          </a:xfrm>
          <a:prstGeom prst="rect">
            <a:avLst/>
          </a:prstGeom>
        </p:spPr>
      </p:pic>
      <p:pic>
        <p:nvPicPr>
          <p:cNvPr id="3" name="Picture 2">
            <a:extLst>
              <a:ext uri="{FF2B5EF4-FFF2-40B4-BE49-F238E27FC236}">
                <a16:creationId xmlns:a16="http://schemas.microsoft.com/office/drawing/2014/main" id="{272F2806-08F7-7F63-8B6C-43FE56B53305}"/>
              </a:ext>
            </a:extLst>
          </p:cNvPr>
          <p:cNvPicPr>
            <a:picLocks noChangeAspect="1"/>
          </p:cNvPicPr>
          <p:nvPr/>
        </p:nvPicPr>
        <p:blipFill>
          <a:blip r:embed="rId3"/>
          <a:stretch>
            <a:fillRect/>
          </a:stretch>
        </p:blipFill>
        <p:spPr>
          <a:xfrm>
            <a:off x="0" y="435504"/>
            <a:ext cx="12192000" cy="5043096"/>
          </a:xfrm>
          <a:prstGeom prst="rect">
            <a:avLst/>
          </a:prstGeom>
        </p:spPr>
      </p:pic>
      <p:sp>
        <p:nvSpPr>
          <p:cNvPr id="4" name="TextBox 3">
            <a:extLst>
              <a:ext uri="{FF2B5EF4-FFF2-40B4-BE49-F238E27FC236}">
                <a16:creationId xmlns:a16="http://schemas.microsoft.com/office/drawing/2014/main" id="{6A10F4A8-C15B-D97A-F6D9-F17A61E49615}"/>
              </a:ext>
            </a:extLst>
          </p:cNvPr>
          <p:cNvSpPr txBox="1"/>
          <p:nvPr/>
        </p:nvSpPr>
        <p:spPr>
          <a:xfrm>
            <a:off x="0" y="5891670"/>
            <a:ext cx="6096000" cy="369332"/>
          </a:xfrm>
          <a:prstGeom prst="rect">
            <a:avLst/>
          </a:prstGeom>
          <a:noFill/>
        </p:spPr>
        <p:txBody>
          <a:bodyPr wrap="square">
            <a:spAutoFit/>
          </a:bodyPr>
          <a:lstStyle/>
          <a:p>
            <a:r>
              <a:rPr lang="en-GB" sz="1800" i="1" dirty="0">
                <a:latin typeface="Baloo 2"/>
              </a:rPr>
              <a:t>(Taking the Pulse research, 2024)</a:t>
            </a:r>
            <a:endParaRPr lang="en-GB" sz="1800" i="1" dirty="0">
              <a:effectLst/>
              <a:latin typeface="Baloo 2"/>
            </a:endParaRPr>
          </a:p>
        </p:txBody>
      </p:sp>
    </p:spTree>
    <p:extLst>
      <p:ext uri="{BB962C8B-B14F-4D97-AF65-F5344CB8AC3E}">
        <p14:creationId xmlns:p14="http://schemas.microsoft.com/office/powerpoint/2010/main" val="271611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94880-AD9E-2E0F-4276-0449894902B1}"/>
              </a:ext>
            </a:extLst>
          </p:cNvPr>
          <p:cNvPicPr>
            <a:picLocks noChangeAspect="1"/>
          </p:cNvPicPr>
          <p:nvPr/>
        </p:nvPicPr>
        <p:blipFill>
          <a:blip r:embed="rId2"/>
          <a:stretch>
            <a:fillRect/>
          </a:stretch>
        </p:blipFill>
        <p:spPr>
          <a:xfrm>
            <a:off x="197708" y="852615"/>
            <a:ext cx="11751276" cy="5193531"/>
          </a:xfrm>
          <a:prstGeom prst="rect">
            <a:avLst/>
          </a:prstGeom>
        </p:spPr>
      </p:pic>
      <p:sp>
        <p:nvSpPr>
          <p:cNvPr id="10" name="TextBox 9">
            <a:extLst>
              <a:ext uri="{FF2B5EF4-FFF2-40B4-BE49-F238E27FC236}">
                <a16:creationId xmlns:a16="http://schemas.microsoft.com/office/drawing/2014/main" id="{05762BF7-C513-C1CA-3B81-872B54B1C997}"/>
              </a:ext>
            </a:extLst>
          </p:cNvPr>
          <p:cNvSpPr txBox="1"/>
          <p:nvPr/>
        </p:nvSpPr>
        <p:spPr>
          <a:xfrm>
            <a:off x="5896520" y="206285"/>
            <a:ext cx="6097772" cy="584775"/>
          </a:xfrm>
          <a:prstGeom prst="rect">
            <a:avLst/>
          </a:prstGeom>
          <a:noFill/>
        </p:spPr>
        <p:txBody>
          <a:bodyPr wrap="square">
            <a:spAutoFit/>
          </a:bodyPr>
          <a:lstStyle/>
          <a:p>
            <a:pPr algn="r"/>
            <a:r>
              <a:rPr lang="en-US" sz="1600" dirty="0">
                <a:solidFill>
                  <a:srgbClr val="3E94D1"/>
                </a:solidFill>
                <a:latin typeface="Reenie Beanie" panose="02000000000000000000" pitchFamily="2" charset="77"/>
              </a:rPr>
              <a:t>Equipping grandparents and grandparent-figures,</a:t>
            </a:r>
          </a:p>
          <a:p>
            <a:pPr algn="r"/>
            <a:r>
              <a:rPr lang="en-US" sz="1600" dirty="0">
                <a:solidFill>
                  <a:srgbClr val="3E94D1"/>
                </a:solidFill>
                <a:latin typeface="Reenie Beanie" panose="02000000000000000000" pitchFamily="2" charset="77"/>
              </a:rPr>
              <a:t>to share God with the children they love most.</a:t>
            </a:r>
          </a:p>
        </p:txBody>
      </p:sp>
      <p:pic>
        <p:nvPicPr>
          <p:cNvPr id="12" name="Picture 11" descr="A blue and white sign&#10;&#10;AI-generated content may be incorrect.">
            <a:extLst>
              <a:ext uri="{FF2B5EF4-FFF2-40B4-BE49-F238E27FC236}">
                <a16:creationId xmlns:a16="http://schemas.microsoft.com/office/drawing/2014/main" id="{C327C1CC-C44B-1C48-4139-3330763242E9}"/>
              </a:ext>
            </a:extLst>
          </p:cNvPr>
          <p:cNvPicPr>
            <a:picLocks noChangeAspect="1"/>
          </p:cNvPicPr>
          <p:nvPr/>
        </p:nvPicPr>
        <p:blipFill>
          <a:blip r:embed="rId3"/>
          <a:stretch>
            <a:fillRect/>
          </a:stretch>
        </p:blipFill>
        <p:spPr>
          <a:xfrm>
            <a:off x="243016" y="290174"/>
            <a:ext cx="2536398" cy="874348"/>
          </a:xfrm>
          <a:prstGeom prst="rect">
            <a:avLst/>
          </a:prstGeom>
        </p:spPr>
      </p:pic>
      <p:pic>
        <p:nvPicPr>
          <p:cNvPr id="13" name="Picture 12">
            <a:extLst>
              <a:ext uri="{FF2B5EF4-FFF2-40B4-BE49-F238E27FC236}">
                <a16:creationId xmlns:a16="http://schemas.microsoft.com/office/drawing/2014/main" id="{88C65111-C16E-69A9-CBA9-06E624956BD2}"/>
              </a:ext>
            </a:extLst>
          </p:cNvPr>
          <p:cNvPicPr>
            <a:picLocks noChangeAspect="1"/>
          </p:cNvPicPr>
          <p:nvPr/>
        </p:nvPicPr>
        <p:blipFill>
          <a:blip r:embed="rId4"/>
          <a:stretch>
            <a:fillRect/>
          </a:stretch>
        </p:blipFill>
        <p:spPr>
          <a:xfrm>
            <a:off x="352510" y="6262596"/>
            <a:ext cx="2565400" cy="393700"/>
          </a:xfrm>
          <a:prstGeom prst="rect">
            <a:avLst/>
          </a:prstGeom>
        </p:spPr>
      </p:pic>
      <p:pic>
        <p:nvPicPr>
          <p:cNvPr id="14" name="Picture 13">
            <a:extLst>
              <a:ext uri="{FF2B5EF4-FFF2-40B4-BE49-F238E27FC236}">
                <a16:creationId xmlns:a16="http://schemas.microsoft.com/office/drawing/2014/main" id="{2E14B356-B431-7127-1956-3A1A126C511F}"/>
              </a:ext>
            </a:extLst>
          </p:cNvPr>
          <p:cNvPicPr>
            <a:picLocks noChangeAspect="1"/>
          </p:cNvPicPr>
          <p:nvPr/>
        </p:nvPicPr>
        <p:blipFill>
          <a:blip r:embed="rId5"/>
          <a:stretch>
            <a:fillRect/>
          </a:stretch>
        </p:blipFill>
        <p:spPr>
          <a:xfrm>
            <a:off x="10636353" y="6118315"/>
            <a:ext cx="1193800" cy="533400"/>
          </a:xfrm>
          <a:prstGeom prst="rect">
            <a:avLst/>
          </a:prstGeom>
        </p:spPr>
      </p:pic>
      <p:graphicFrame>
        <p:nvGraphicFramePr>
          <p:cNvPr id="2" name="Chart 1">
            <a:extLst>
              <a:ext uri="{FF2B5EF4-FFF2-40B4-BE49-F238E27FC236}">
                <a16:creationId xmlns:a16="http://schemas.microsoft.com/office/drawing/2014/main" id="{AA83CAB4-40F1-0499-2596-CB2A8EBC3C05}"/>
              </a:ext>
            </a:extLst>
          </p:cNvPr>
          <p:cNvGraphicFramePr>
            <a:graphicFrameLocks/>
          </p:cNvGraphicFramePr>
          <p:nvPr>
            <p:extLst>
              <p:ext uri="{D42A27DB-BD31-4B8C-83A1-F6EECF244321}">
                <p14:modId xmlns:p14="http://schemas.microsoft.com/office/powerpoint/2010/main" val="3938211467"/>
              </p:ext>
            </p:extLst>
          </p:nvPr>
        </p:nvGraphicFramePr>
        <p:xfrm>
          <a:off x="3978343" y="1278262"/>
          <a:ext cx="7254910" cy="4079631"/>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7E3A1C17-77DF-5405-95EE-28087935A3B9}"/>
              </a:ext>
            </a:extLst>
          </p:cNvPr>
          <p:cNvSpPr txBox="1"/>
          <p:nvPr/>
        </p:nvSpPr>
        <p:spPr>
          <a:xfrm>
            <a:off x="352510" y="4932313"/>
            <a:ext cx="4257368" cy="923330"/>
          </a:xfrm>
          <a:prstGeom prst="rect">
            <a:avLst/>
          </a:prstGeom>
          <a:noFill/>
        </p:spPr>
        <p:txBody>
          <a:bodyPr wrap="square">
            <a:spAutoFit/>
          </a:bodyPr>
          <a:lstStyle/>
          <a:p>
            <a:r>
              <a:rPr lang="en-GB" dirty="0"/>
              <a:t>This is why Christian grandparents said they have already started doing this course.</a:t>
            </a:r>
          </a:p>
        </p:txBody>
      </p:sp>
      <p:sp>
        <p:nvSpPr>
          <p:cNvPr id="7" name="TextBox 6">
            <a:extLst>
              <a:ext uri="{FF2B5EF4-FFF2-40B4-BE49-F238E27FC236}">
                <a16:creationId xmlns:a16="http://schemas.microsoft.com/office/drawing/2014/main" id="{2570C4EA-1A28-5CAB-BC23-CDD0E4B42D84}"/>
              </a:ext>
            </a:extLst>
          </p:cNvPr>
          <p:cNvSpPr txBox="1"/>
          <p:nvPr/>
        </p:nvSpPr>
        <p:spPr>
          <a:xfrm>
            <a:off x="452284" y="1726963"/>
            <a:ext cx="9507794" cy="584775"/>
          </a:xfrm>
          <a:prstGeom prst="rect">
            <a:avLst/>
          </a:prstGeom>
          <a:noFill/>
        </p:spPr>
        <p:txBody>
          <a:bodyPr wrap="square" rtlCol="0">
            <a:spAutoFit/>
          </a:bodyPr>
          <a:lstStyle/>
          <a:p>
            <a:r>
              <a:rPr lang="en-GB" sz="3200" b="1" dirty="0">
                <a:solidFill>
                  <a:srgbClr val="3E94D1"/>
                </a:solidFill>
                <a:latin typeface="Baloo 2" panose="03080502040302020200" pitchFamily="66" charset="77"/>
                <a:ea typeface="Source Sans Pro" panose="020F0502020204030204" pitchFamily="34" charset="0"/>
                <a:cs typeface="Baloo 2" panose="03080502040302020200" pitchFamily="66" charset="77"/>
              </a:rPr>
              <a:t>Preliminary findings </a:t>
            </a:r>
          </a:p>
        </p:txBody>
      </p:sp>
    </p:spTree>
    <p:extLst>
      <p:ext uri="{BB962C8B-B14F-4D97-AF65-F5344CB8AC3E}">
        <p14:creationId xmlns:p14="http://schemas.microsoft.com/office/powerpoint/2010/main" val="364859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B234E-4A82-386F-D9C3-9DD9305108CF}"/>
            </a:ext>
          </a:extLst>
        </p:cNvPr>
        <p:cNvGrpSpPr/>
        <p:nvPr/>
      </p:nvGrpSpPr>
      <p:grpSpPr>
        <a:xfrm>
          <a:off x="0" y="0"/>
          <a:ext cx="0" cy="0"/>
          <a:chOff x="0" y="0"/>
          <a:chExt cx="0" cy="0"/>
        </a:xfrm>
      </p:grpSpPr>
      <p:pic>
        <p:nvPicPr>
          <p:cNvPr id="11" name="Picture 10" descr="A person and a baby playing with a candle&#10;&#10;AI-generated content may be incorrect.">
            <a:extLst>
              <a:ext uri="{FF2B5EF4-FFF2-40B4-BE49-F238E27FC236}">
                <a16:creationId xmlns:a16="http://schemas.microsoft.com/office/drawing/2014/main" id="{D5D509EC-229F-B820-A76B-7334F7491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66" y="1356849"/>
            <a:ext cx="2720347" cy="2535708"/>
          </a:xfrm>
          <a:prstGeom prst="rect">
            <a:avLst/>
          </a:prstGeom>
        </p:spPr>
      </p:pic>
      <p:pic>
        <p:nvPicPr>
          <p:cNvPr id="9" name="Picture 8" descr="A group of women and a child&#10;&#10;AI-generated content may be incorrect.">
            <a:extLst>
              <a:ext uri="{FF2B5EF4-FFF2-40B4-BE49-F238E27FC236}">
                <a16:creationId xmlns:a16="http://schemas.microsoft.com/office/drawing/2014/main" id="{754648DE-AC9E-C78C-8DD7-E7018A4FA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917" y="4080195"/>
            <a:ext cx="3034634" cy="2777805"/>
          </a:xfrm>
          <a:prstGeom prst="rect">
            <a:avLst/>
          </a:prstGeom>
        </p:spPr>
      </p:pic>
      <p:pic>
        <p:nvPicPr>
          <p:cNvPr id="3" name="Picture 2">
            <a:extLst>
              <a:ext uri="{FF2B5EF4-FFF2-40B4-BE49-F238E27FC236}">
                <a16:creationId xmlns:a16="http://schemas.microsoft.com/office/drawing/2014/main" id="{8654D6C8-97CF-C8FA-0980-944C5A22CA0B}"/>
              </a:ext>
            </a:extLst>
          </p:cNvPr>
          <p:cNvPicPr>
            <a:picLocks noChangeAspect="1"/>
          </p:cNvPicPr>
          <p:nvPr/>
        </p:nvPicPr>
        <p:blipFill>
          <a:blip r:embed="rId4"/>
          <a:stretch>
            <a:fillRect/>
          </a:stretch>
        </p:blipFill>
        <p:spPr>
          <a:xfrm>
            <a:off x="197708" y="852615"/>
            <a:ext cx="11751276" cy="5193531"/>
          </a:xfrm>
          <a:prstGeom prst="rect">
            <a:avLst/>
          </a:prstGeom>
        </p:spPr>
      </p:pic>
      <p:sp>
        <p:nvSpPr>
          <p:cNvPr id="2" name="TextBox 1">
            <a:extLst>
              <a:ext uri="{FF2B5EF4-FFF2-40B4-BE49-F238E27FC236}">
                <a16:creationId xmlns:a16="http://schemas.microsoft.com/office/drawing/2014/main" id="{58495334-587D-17F3-16FA-096B194C9426}"/>
              </a:ext>
            </a:extLst>
          </p:cNvPr>
          <p:cNvSpPr txBox="1"/>
          <p:nvPr/>
        </p:nvSpPr>
        <p:spPr>
          <a:xfrm>
            <a:off x="1511215" y="1601191"/>
            <a:ext cx="9507794" cy="2939266"/>
          </a:xfrm>
          <a:prstGeom prst="rect">
            <a:avLst/>
          </a:prstGeom>
          <a:noFill/>
        </p:spPr>
        <p:txBody>
          <a:bodyPr wrap="square" rtlCol="0">
            <a:spAutoFit/>
          </a:bodyPr>
          <a:lstStyle/>
          <a:p>
            <a:pPr algn="ctr"/>
            <a:r>
              <a:rPr lang="en-GB" sz="3000" b="1" kern="100" dirty="0">
                <a:solidFill>
                  <a:schemeClr val="accent1">
                    <a:lumMod val="75000"/>
                  </a:schemeClr>
                </a:solidFill>
                <a:effectLst/>
                <a:latin typeface="Baloo 2" panose="03080502040302020200"/>
                <a:ea typeface="Aptos" panose="020B0004020202020204" pitchFamily="34" charset="0"/>
                <a:cs typeface="Times New Roman" panose="02020603050405020304" pitchFamily="18" charset="0"/>
              </a:rPr>
              <a:t>You are invited to the Grandparenting for Faith course</a:t>
            </a:r>
          </a:p>
          <a:p>
            <a:pPr algn="ctr"/>
            <a:endParaRPr lang="en-GB" sz="3000" b="1" kern="100" dirty="0">
              <a:solidFill>
                <a:schemeClr val="accent1">
                  <a:lumMod val="75000"/>
                </a:schemeClr>
              </a:solidFill>
              <a:effectLst/>
              <a:latin typeface="Baloo 2" panose="03080502040302020200"/>
              <a:ea typeface="Aptos" panose="020B0004020202020204" pitchFamily="34" charset="0"/>
              <a:cs typeface="Times New Roman" panose="02020603050405020304" pitchFamily="18" charset="0"/>
            </a:endParaRPr>
          </a:p>
          <a:p>
            <a:pPr algn="ctr"/>
            <a:r>
              <a:rPr lang="en-GB" sz="2500" kern="100" dirty="0">
                <a:solidFill>
                  <a:schemeClr val="accent1">
                    <a:lumMod val="75000"/>
                  </a:schemeClr>
                </a:solidFill>
                <a:latin typeface="Baloo 2" panose="03080502040302020200"/>
                <a:ea typeface="Aptos" panose="020B0004020202020204" pitchFamily="34" charset="0"/>
                <a:cs typeface="Times New Roman" panose="02020603050405020304" pitchFamily="18" charset="0"/>
              </a:rPr>
              <a:t>Six sessions</a:t>
            </a:r>
          </a:p>
          <a:p>
            <a:pPr algn="ctr"/>
            <a:endParaRPr lang="en-GB" sz="2500" kern="100" dirty="0">
              <a:solidFill>
                <a:schemeClr val="accent1">
                  <a:lumMod val="75000"/>
                </a:schemeClr>
              </a:solidFill>
              <a:latin typeface="Baloo 2" panose="03080502040302020200"/>
              <a:ea typeface="Aptos" panose="020B0004020202020204" pitchFamily="34" charset="0"/>
              <a:cs typeface="Times New Roman" panose="02020603050405020304" pitchFamily="18" charset="0"/>
            </a:endParaRPr>
          </a:p>
          <a:p>
            <a:pPr algn="ctr"/>
            <a:r>
              <a:rPr lang="en-GB" sz="2500" kern="100" dirty="0">
                <a:solidFill>
                  <a:schemeClr val="accent1">
                    <a:lumMod val="75000"/>
                  </a:schemeClr>
                </a:solidFill>
                <a:effectLst/>
                <a:latin typeface="Baloo 2" panose="03080502040302020200"/>
                <a:ea typeface="Aptos" panose="020B0004020202020204" pitchFamily="34" charset="0"/>
                <a:cs typeface="Times New Roman" panose="02020603050405020304" pitchFamily="18" charset="0"/>
              </a:rPr>
              <a:t>Includes video content with Bible-basis, inspiration, encouragement and lots of practical ideas, hints and tips for sharing your faith with the children and young people around you.</a:t>
            </a:r>
          </a:p>
        </p:txBody>
      </p:sp>
      <p:sp>
        <p:nvSpPr>
          <p:cNvPr id="5" name="TextBox 4">
            <a:extLst>
              <a:ext uri="{FF2B5EF4-FFF2-40B4-BE49-F238E27FC236}">
                <a16:creationId xmlns:a16="http://schemas.microsoft.com/office/drawing/2014/main" id="{F03545AC-7CF8-9E06-75BD-AA002209D6C2}"/>
              </a:ext>
            </a:extLst>
          </p:cNvPr>
          <p:cNvSpPr txBox="1"/>
          <p:nvPr/>
        </p:nvSpPr>
        <p:spPr>
          <a:xfrm>
            <a:off x="5896520" y="206285"/>
            <a:ext cx="6097772" cy="584775"/>
          </a:xfrm>
          <a:prstGeom prst="rect">
            <a:avLst/>
          </a:prstGeom>
          <a:noFill/>
        </p:spPr>
        <p:txBody>
          <a:bodyPr wrap="square">
            <a:spAutoFit/>
          </a:bodyPr>
          <a:lstStyle/>
          <a:p>
            <a:pPr algn="r"/>
            <a:r>
              <a:rPr lang="en-US" sz="1600" dirty="0">
                <a:solidFill>
                  <a:srgbClr val="3E94D1"/>
                </a:solidFill>
                <a:latin typeface="Reenie Beanie" panose="02000000000000000000" pitchFamily="2" charset="77"/>
              </a:rPr>
              <a:t>Equipping grandparents and grandparent-figures,</a:t>
            </a:r>
          </a:p>
          <a:p>
            <a:pPr algn="r"/>
            <a:r>
              <a:rPr lang="en-US" sz="1600" dirty="0">
                <a:solidFill>
                  <a:srgbClr val="3E94D1"/>
                </a:solidFill>
                <a:latin typeface="Reenie Beanie" panose="02000000000000000000" pitchFamily="2" charset="77"/>
              </a:rPr>
              <a:t>to share God with the children they love most.</a:t>
            </a:r>
          </a:p>
        </p:txBody>
      </p:sp>
      <p:pic>
        <p:nvPicPr>
          <p:cNvPr id="6" name="Picture 5" descr="A blue and white sign&#10;&#10;AI-generated content may be incorrect.">
            <a:extLst>
              <a:ext uri="{FF2B5EF4-FFF2-40B4-BE49-F238E27FC236}">
                <a16:creationId xmlns:a16="http://schemas.microsoft.com/office/drawing/2014/main" id="{A95C4252-59B3-4422-EA4C-BA4BF4A16534}"/>
              </a:ext>
            </a:extLst>
          </p:cNvPr>
          <p:cNvPicPr>
            <a:picLocks noChangeAspect="1"/>
          </p:cNvPicPr>
          <p:nvPr/>
        </p:nvPicPr>
        <p:blipFill>
          <a:blip r:embed="rId5"/>
          <a:stretch>
            <a:fillRect/>
          </a:stretch>
        </p:blipFill>
        <p:spPr>
          <a:xfrm>
            <a:off x="243016" y="290174"/>
            <a:ext cx="2536398" cy="874348"/>
          </a:xfrm>
          <a:prstGeom prst="rect">
            <a:avLst/>
          </a:prstGeom>
        </p:spPr>
      </p:pic>
      <p:pic>
        <p:nvPicPr>
          <p:cNvPr id="7" name="Picture 6">
            <a:extLst>
              <a:ext uri="{FF2B5EF4-FFF2-40B4-BE49-F238E27FC236}">
                <a16:creationId xmlns:a16="http://schemas.microsoft.com/office/drawing/2014/main" id="{6B1A062F-E026-82D8-2946-15719986728F}"/>
              </a:ext>
            </a:extLst>
          </p:cNvPr>
          <p:cNvPicPr>
            <a:picLocks noChangeAspect="1"/>
          </p:cNvPicPr>
          <p:nvPr/>
        </p:nvPicPr>
        <p:blipFill>
          <a:blip r:embed="rId6"/>
          <a:stretch>
            <a:fillRect/>
          </a:stretch>
        </p:blipFill>
        <p:spPr>
          <a:xfrm>
            <a:off x="352510" y="6262596"/>
            <a:ext cx="2565400" cy="393700"/>
          </a:xfrm>
          <a:prstGeom prst="rect">
            <a:avLst/>
          </a:prstGeom>
        </p:spPr>
      </p:pic>
      <p:pic>
        <p:nvPicPr>
          <p:cNvPr id="8" name="Picture 7">
            <a:extLst>
              <a:ext uri="{FF2B5EF4-FFF2-40B4-BE49-F238E27FC236}">
                <a16:creationId xmlns:a16="http://schemas.microsoft.com/office/drawing/2014/main" id="{A4E76C6B-62B0-1EEC-9E73-4F97E20CE35D}"/>
              </a:ext>
            </a:extLst>
          </p:cNvPr>
          <p:cNvPicPr>
            <a:picLocks noChangeAspect="1"/>
          </p:cNvPicPr>
          <p:nvPr/>
        </p:nvPicPr>
        <p:blipFill>
          <a:blip r:embed="rId7"/>
          <a:stretch>
            <a:fillRect/>
          </a:stretch>
        </p:blipFill>
        <p:spPr>
          <a:xfrm>
            <a:off x="10636353" y="6118315"/>
            <a:ext cx="1193800" cy="533400"/>
          </a:xfrm>
          <a:prstGeom prst="rect">
            <a:avLst/>
          </a:prstGeom>
        </p:spPr>
      </p:pic>
    </p:spTree>
    <p:extLst>
      <p:ext uri="{BB962C8B-B14F-4D97-AF65-F5344CB8AC3E}">
        <p14:creationId xmlns:p14="http://schemas.microsoft.com/office/powerpoint/2010/main" val="341682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57D3C-FA89-33D7-E375-BEC88880A33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24BA862-1FFF-E989-583D-7953E82E850D}"/>
              </a:ext>
            </a:extLst>
          </p:cNvPr>
          <p:cNvPicPr>
            <a:picLocks noChangeAspect="1"/>
          </p:cNvPicPr>
          <p:nvPr/>
        </p:nvPicPr>
        <p:blipFill>
          <a:blip r:embed="rId2"/>
          <a:stretch>
            <a:fillRect/>
          </a:stretch>
        </p:blipFill>
        <p:spPr>
          <a:xfrm>
            <a:off x="197708" y="852615"/>
            <a:ext cx="11751276" cy="5193531"/>
          </a:xfrm>
          <a:prstGeom prst="rect">
            <a:avLst/>
          </a:prstGeom>
        </p:spPr>
      </p:pic>
      <p:sp>
        <p:nvSpPr>
          <p:cNvPr id="2" name="TextBox 1">
            <a:extLst>
              <a:ext uri="{FF2B5EF4-FFF2-40B4-BE49-F238E27FC236}">
                <a16:creationId xmlns:a16="http://schemas.microsoft.com/office/drawing/2014/main" id="{454370BE-8904-1127-EB56-AF9A806ECDB1}"/>
              </a:ext>
            </a:extLst>
          </p:cNvPr>
          <p:cNvSpPr txBox="1"/>
          <p:nvPr/>
        </p:nvSpPr>
        <p:spPr>
          <a:xfrm>
            <a:off x="562365" y="1301109"/>
            <a:ext cx="11021961" cy="4708981"/>
          </a:xfrm>
          <a:prstGeom prst="rect">
            <a:avLst/>
          </a:prstGeom>
          <a:noFill/>
        </p:spPr>
        <p:txBody>
          <a:bodyPr wrap="square" rtlCol="0">
            <a:spAutoFit/>
          </a:bodyPr>
          <a:lstStyle/>
          <a:p>
            <a:pPr algn="ctr"/>
            <a:r>
              <a:rPr lang="en-GB" sz="3000" b="1" kern="100" dirty="0">
                <a:solidFill>
                  <a:schemeClr val="accent1">
                    <a:lumMod val="75000"/>
                  </a:schemeClr>
                </a:solidFill>
                <a:effectLst/>
                <a:latin typeface="Baloo 2" panose="03080502040302020200"/>
                <a:ea typeface="Aptos" panose="020B0004020202020204" pitchFamily="34" charset="0"/>
                <a:cs typeface="Times New Roman" panose="02020603050405020304" pitchFamily="18" charset="0"/>
              </a:rPr>
              <a:t>Some quotes from people who’ve been doing the course already</a:t>
            </a:r>
          </a:p>
          <a:p>
            <a:pPr algn="ctr"/>
            <a:endParaRPr lang="en-GB" sz="3000" b="1" kern="100" dirty="0">
              <a:solidFill>
                <a:schemeClr val="accent1">
                  <a:lumMod val="75000"/>
                </a:schemeClr>
              </a:solidFill>
              <a:effectLst/>
              <a:latin typeface="Baloo 2" panose="03080502040302020200"/>
              <a:ea typeface="Aptos" panose="020B0004020202020204" pitchFamily="34" charset="0"/>
              <a:cs typeface="Times New Roman" panose="02020603050405020304" pitchFamily="18" charset="0"/>
            </a:endParaRPr>
          </a:p>
          <a:p>
            <a:pPr algn="ctr"/>
            <a:r>
              <a:rPr lang="en-GB" sz="3000" dirty="0">
                <a:latin typeface="Baloo 2" panose="03080502040302020200"/>
              </a:rPr>
              <a:t>“I'd been seeking how to better share my faith with my  grandchildren. This has energised, informed, and hit the spot”</a:t>
            </a:r>
          </a:p>
          <a:p>
            <a:pPr algn="ctr"/>
            <a:endParaRPr lang="en-GB" sz="3000" kern="100" dirty="0">
              <a:solidFill>
                <a:schemeClr val="accent1">
                  <a:lumMod val="75000"/>
                </a:schemeClr>
              </a:solidFill>
              <a:effectLst/>
              <a:latin typeface="Baloo 2" panose="03080502040302020200"/>
              <a:ea typeface="Aptos" panose="020B0004020202020204" pitchFamily="34" charset="0"/>
              <a:cs typeface="Times New Roman" panose="02020603050405020304" pitchFamily="18" charset="0"/>
            </a:endParaRPr>
          </a:p>
          <a:p>
            <a:pPr algn="ctr"/>
            <a:r>
              <a:rPr lang="en-GB" sz="3000" kern="100" dirty="0">
                <a:solidFill>
                  <a:schemeClr val="accent1">
                    <a:lumMod val="75000"/>
                  </a:schemeClr>
                </a:solidFill>
                <a:latin typeface="Baloo 2" panose="03080502040302020200"/>
                <a:ea typeface="Aptos" panose="020B0004020202020204" pitchFamily="34" charset="0"/>
                <a:cs typeface="Times New Roman" panose="02020603050405020304" pitchFamily="18" charset="0"/>
              </a:rPr>
              <a:t>“I loved hearing the stories of how other grandparents have overcome challenges and issues.”</a:t>
            </a:r>
          </a:p>
          <a:p>
            <a:pPr algn="ctr"/>
            <a:endParaRPr lang="en-GB" sz="3000" kern="100" dirty="0">
              <a:effectLst/>
              <a:latin typeface="Baloo 2" panose="03080502040302020200"/>
              <a:ea typeface="Aptos" panose="020B0004020202020204" pitchFamily="34" charset="0"/>
              <a:cs typeface="Times New Roman" panose="02020603050405020304" pitchFamily="18" charset="0"/>
            </a:endParaRPr>
          </a:p>
          <a:p>
            <a:pPr algn="ctr"/>
            <a:r>
              <a:rPr lang="en-GB" sz="3000" kern="100" dirty="0">
                <a:latin typeface="Baloo 2" panose="03080502040302020200"/>
                <a:ea typeface="Aptos" panose="020B0004020202020204" pitchFamily="34" charset="0"/>
                <a:cs typeface="Times New Roman" panose="02020603050405020304" pitchFamily="18" charset="0"/>
              </a:rPr>
              <a:t>“It helped us to get to know each other better in church, so that we can support each other more authentically.”</a:t>
            </a:r>
            <a:endParaRPr lang="en-GB" sz="3000" kern="100" dirty="0">
              <a:effectLst/>
              <a:latin typeface="Baloo 2" panose="0308050204030202020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2B03CC2-FC61-397E-B3E1-4BDC1246F0F9}"/>
              </a:ext>
            </a:extLst>
          </p:cNvPr>
          <p:cNvSpPr txBox="1"/>
          <p:nvPr/>
        </p:nvSpPr>
        <p:spPr>
          <a:xfrm>
            <a:off x="5896520" y="206285"/>
            <a:ext cx="6097772" cy="584775"/>
          </a:xfrm>
          <a:prstGeom prst="rect">
            <a:avLst/>
          </a:prstGeom>
          <a:noFill/>
        </p:spPr>
        <p:txBody>
          <a:bodyPr wrap="square">
            <a:spAutoFit/>
          </a:bodyPr>
          <a:lstStyle/>
          <a:p>
            <a:pPr algn="r"/>
            <a:r>
              <a:rPr lang="en-US" sz="1600" dirty="0">
                <a:solidFill>
                  <a:srgbClr val="3E94D1"/>
                </a:solidFill>
                <a:latin typeface="Reenie Beanie" panose="02000000000000000000" pitchFamily="2" charset="77"/>
              </a:rPr>
              <a:t>Equipping grandparents and grandparent-figures,</a:t>
            </a:r>
          </a:p>
          <a:p>
            <a:pPr algn="r"/>
            <a:r>
              <a:rPr lang="en-US" sz="1600" dirty="0">
                <a:solidFill>
                  <a:srgbClr val="3E94D1"/>
                </a:solidFill>
                <a:latin typeface="Reenie Beanie" panose="02000000000000000000" pitchFamily="2" charset="77"/>
              </a:rPr>
              <a:t>to share God with the children they love most.</a:t>
            </a:r>
          </a:p>
        </p:txBody>
      </p:sp>
      <p:pic>
        <p:nvPicPr>
          <p:cNvPr id="6" name="Picture 5" descr="A blue and white sign&#10;&#10;AI-generated content may be incorrect.">
            <a:extLst>
              <a:ext uri="{FF2B5EF4-FFF2-40B4-BE49-F238E27FC236}">
                <a16:creationId xmlns:a16="http://schemas.microsoft.com/office/drawing/2014/main" id="{C2B58470-5363-6794-A01B-CC79E2A08033}"/>
              </a:ext>
            </a:extLst>
          </p:cNvPr>
          <p:cNvPicPr>
            <a:picLocks noChangeAspect="1"/>
          </p:cNvPicPr>
          <p:nvPr/>
        </p:nvPicPr>
        <p:blipFill>
          <a:blip r:embed="rId3"/>
          <a:stretch>
            <a:fillRect/>
          </a:stretch>
        </p:blipFill>
        <p:spPr>
          <a:xfrm>
            <a:off x="243016" y="290174"/>
            <a:ext cx="2536398" cy="874348"/>
          </a:xfrm>
          <a:prstGeom prst="rect">
            <a:avLst/>
          </a:prstGeom>
        </p:spPr>
      </p:pic>
      <p:pic>
        <p:nvPicPr>
          <p:cNvPr id="7" name="Picture 6">
            <a:extLst>
              <a:ext uri="{FF2B5EF4-FFF2-40B4-BE49-F238E27FC236}">
                <a16:creationId xmlns:a16="http://schemas.microsoft.com/office/drawing/2014/main" id="{1D873501-B108-FC65-18EB-CD9666F690AC}"/>
              </a:ext>
            </a:extLst>
          </p:cNvPr>
          <p:cNvPicPr>
            <a:picLocks noChangeAspect="1"/>
          </p:cNvPicPr>
          <p:nvPr/>
        </p:nvPicPr>
        <p:blipFill>
          <a:blip r:embed="rId4"/>
          <a:stretch>
            <a:fillRect/>
          </a:stretch>
        </p:blipFill>
        <p:spPr>
          <a:xfrm>
            <a:off x="352510" y="6262596"/>
            <a:ext cx="2565400" cy="393700"/>
          </a:xfrm>
          <a:prstGeom prst="rect">
            <a:avLst/>
          </a:prstGeom>
        </p:spPr>
      </p:pic>
      <p:pic>
        <p:nvPicPr>
          <p:cNvPr id="8" name="Picture 7">
            <a:extLst>
              <a:ext uri="{FF2B5EF4-FFF2-40B4-BE49-F238E27FC236}">
                <a16:creationId xmlns:a16="http://schemas.microsoft.com/office/drawing/2014/main" id="{2DFFE958-B19A-DE60-48B3-BBD43D52BE25}"/>
              </a:ext>
            </a:extLst>
          </p:cNvPr>
          <p:cNvPicPr>
            <a:picLocks noChangeAspect="1"/>
          </p:cNvPicPr>
          <p:nvPr/>
        </p:nvPicPr>
        <p:blipFill>
          <a:blip r:embed="rId5"/>
          <a:stretch>
            <a:fillRect/>
          </a:stretch>
        </p:blipFill>
        <p:spPr>
          <a:xfrm>
            <a:off x="10636353" y="6118315"/>
            <a:ext cx="1193800" cy="533400"/>
          </a:xfrm>
          <a:prstGeom prst="rect">
            <a:avLst/>
          </a:prstGeom>
        </p:spPr>
      </p:pic>
    </p:spTree>
    <p:extLst>
      <p:ext uri="{BB962C8B-B14F-4D97-AF65-F5344CB8AC3E}">
        <p14:creationId xmlns:p14="http://schemas.microsoft.com/office/powerpoint/2010/main" val="297175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D0D06-52D9-A2D2-EE92-349BF478926B}"/>
              </a:ext>
            </a:extLst>
          </p:cNvPr>
          <p:cNvPicPr>
            <a:picLocks noChangeAspect="1"/>
          </p:cNvPicPr>
          <p:nvPr/>
        </p:nvPicPr>
        <p:blipFill>
          <a:blip r:embed="rId2"/>
          <a:stretch>
            <a:fillRect/>
          </a:stretch>
        </p:blipFill>
        <p:spPr>
          <a:xfrm>
            <a:off x="197708" y="852615"/>
            <a:ext cx="11751276" cy="5193531"/>
          </a:xfrm>
          <a:prstGeom prst="rect">
            <a:avLst/>
          </a:prstGeom>
        </p:spPr>
      </p:pic>
      <p:pic>
        <p:nvPicPr>
          <p:cNvPr id="3074" name="Picture 2" descr="two women standing and three children sitting while preparing gingerbread house">
            <a:extLst>
              <a:ext uri="{FF2B5EF4-FFF2-40B4-BE49-F238E27FC236}">
                <a16:creationId xmlns:a16="http://schemas.microsoft.com/office/drawing/2014/main" id="{53C9C084-B183-2166-24FD-44F722A969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257" y="643467"/>
            <a:ext cx="3718686" cy="55710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3F4A1E-D0BA-F69C-7568-699B0A33F6F5}"/>
              </a:ext>
            </a:extLst>
          </p:cNvPr>
          <p:cNvSpPr txBox="1"/>
          <p:nvPr/>
        </p:nvSpPr>
        <p:spPr>
          <a:xfrm>
            <a:off x="307126" y="3487257"/>
            <a:ext cx="2613209" cy="2620378"/>
          </a:xfrm>
          <a:prstGeom prst="rect">
            <a:avLst/>
          </a:prstGeom>
        </p:spPr>
        <p:txBody>
          <a:bodyPr vert="horz" lIns="91440" tIns="45720" rIns="91440" bIns="45720" rtlCol="0" anchor="ctr">
            <a:noAutofit/>
          </a:bodyPr>
          <a:lstStyle/>
          <a:p>
            <a:pPr>
              <a:spcBef>
                <a:spcPct val="0"/>
              </a:spcBef>
              <a:spcAft>
                <a:spcPts val="600"/>
              </a:spcAft>
            </a:pPr>
            <a:endParaRPr lang="en-GB" sz="3200" b="0" i="0" dirty="0">
              <a:solidFill>
                <a:srgbClr val="111111"/>
              </a:solidFill>
              <a:effectLst/>
              <a:latin typeface="Inter Var"/>
            </a:endParaRPr>
          </a:p>
        </p:txBody>
      </p:sp>
      <p:sp>
        <p:nvSpPr>
          <p:cNvPr id="4" name="Oval 3">
            <a:extLst>
              <a:ext uri="{FF2B5EF4-FFF2-40B4-BE49-F238E27FC236}">
                <a16:creationId xmlns:a16="http://schemas.microsoft.com/office/drawing/2014/main" id="{ECC952A1-C053-7DD2-95F2-6944030D9966}"/>
              </a:ext>
            </a:extLst>
          </p:cNvPr>
          <p:cNvSpPr/>
          <p:nvPr/>
        </p:nvSpPr>
        <p:spPr>
          <a:xfrm>
            <a:off x="8945406" y="4558715"/>
            <a:ext cx="4040275" cy="3143250"/>
          </a:xfrm>
          <a:prstGeom prst="ellipse">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8" name="TextBox 7">
            <a:extLst>
              <a:ext uri="{FF2B5EF4-FFF2-40B4-BE49-F238E27FC236}">
                <a16:creationId xmlns:a16="http://schemas.microsoft.com/office/drawing/2014/main" id="{560399A1-5AF0-5C13-EEA8-CEA45F8D9D56}"/>
              </a:ext>
            </a:extLst>
          </p:cNvPr>
          <p:cNvSpPr txBox="1"/>
          <p:nvPr/>
        </p:nvSpPr>
        <p:spPr>
          <a:xfrm>
            <a:off x="4450034" y="1070950"/>
            <a:ext cx="6386804" cy="3970318"/>
          </a:xfrm>
          <a:prstGeom prst="rect">
            <a:avLst/>
          </a:prstGeom>
          <a:noFill/>
        </p:spPr>
        <p:txBody>
          <a:bodyPr wrap="square">
            <a:spAutoFit/>
          </a:bodyPr>
          <a:lstStyle/>
          <a:p>
            <a:r>
              <a:rPr lang="en-GB" sz="2800" b="0" i="0" dirty="0">
                <a:solidFill>
                  <a:srgbClr val="0070C0"/>
                </a:solidFill>
                <a:effectLst/>
                <a:latin typeface="Baloo 2"/>
              </a:rPr>
              <a:t>These commandments that I give you today are to be on your hearts. </a:t>
            </a:r>
            <a:r>
              <a:rPr lang="en-GB" sz="2800" b="1" i="0" baseline="30000" dirty="0">
                <a:solidFill>
                  <a:srgbClr val="0070C0"/>
                </a:solidFill>
                <a:effectLst/>
                <a:latin typeface="Baloo 2"/>
              </a:rPr>
              <a:t> </a:t>
            </a:r>
            <a:r>
              <a:rPr lang="en-GB" sz="2800" b="0" i="0" dirty="0">
                <a:solidFill>
                  <a:srgbClr val="0070C0"/>
                </a:solidFill>
                <a:effectLst/>
                <a:latin typeface="Baloo 2"/>
              </a:rPr>
              <a:t>Impress them on your children. Talk about them when you sit at home and when you walk along the road, when you lie down and when you get up.  Tie them as symbols on your hands and bind them on your foreheads. </a:t>
            </a:r>
            <a:r>
              <a:rPr lang="en-GB" sz="2800" b="1" baseline="30000" dirty="0">
                <a:solidFill>
                  <a:srgbClr val="0070C0"/>
                </a:solidFill>
                <a:latin typeface="Baloo 2"/>
              </a:rPr>
              <a:t> </a:t>
            </a:r>
            <a:r>
              <a:rPr lang="en-GB" sz="2800" b="0" i="0" dirty="0">
                <a:solidFill>
                  <a:srgbClr val="0070C0"/>
                </a:solidFill>
                <a:effectLst/>
                <a:latin typeface="Baloo 2"/>
              </a:rPr>
              <a:t>Write them on the doorframes of your houses and on your gates.</a:t>
            </a:r>
            <a:endParaRPr lang="en-GB" sz="2800" dirty="0">
              <a:solidFill>
                <a:srgbClr val="0070C0"/>
              </a:solidFill>
              <a:latin typeface="Baloo 2"/>
            </a:endParaRPr>
          </a:p>
        </p:txBody>
      </p:sp>
      <p:sp>
        <p:nvSpPr>
          <p:cNvPr id="9" name="TextBox 8">
            <a:extLst>
              <a:ext uri="{FF2B5EF4-FFF2-40B4-BE49-F238E27FC236}">
                <a16:creationId xmlns:a16="http://schemas.microsoft.com/office/drawing/2014/main" id="{D9D18D67-DFF4-0783-3BDB-2752BC39E4E2}"/>
              </a:ext>
            </a:extLst>
          </p:cNvPr>
          <p:cNvSpPr txBox="1"/>
          <p:nvPr/>
        </p:nvSpPr>
        <p:spPr>
          <a:xfrm>
            <a:off x="9149121" y="5292061"/>
            <a:ext cx="3239556" cy="523220"/>
          </a:xfrm>
          <a:prstGeom prst="rect">
            <a:avLst/>
          </a:prstGeom>
          <a:noFill/>
        </p:spPr>
        <p:txBody>
          <a:bodyPr wrap="square">
            <a:spAutoFit/>
          </a:bodyPr>
          <a:lstStyle/>
          <a:p>
            <a:r>
              <a:rPr lang="en-GB" sz="2800" b="1" i="0" dirty="0">
                <a:solidFill>
                  <a:srgbClr val="0070C0"/>
                </a:solidFill>
                <a:effectLst/>
                <a:latin typeface="Baloo 2"/>
              </a:rPr>
              <a:t>Deuteronomy 6:6-9</a:t>
            </a:r>
            <a:endParaRPr lang="en-GB" sz="2800" b="1" dirty="0">
              <a:solidFill>
                <a:srgbClr val="0070C0"/>
              </a:solidFill>
              <a:latin typeface="Baloo 2"/>
            </a:endParaRPr>
          </a:p>
        </p:txBody>
      </p:sp>
      <p:sp>
        <p:nvSpPr>
          <p:cNvPr id="6" name="TextBox 5">
            <a:extLst>
              <a:ext uri="{FF2B5EF4-FFF2-40B4-BE49-F238E27FC236}">
                <a16:creationId xmlns:a16="http://schemas.microsoft.com/office/drawing/2014/main" id="{C6E22AEF-82AD-9EBD-6DBF-DDBAC3B8B8DD}"/>
              </a:ext>
            </a:extLst>
          </p:cNvPr>
          <p:cNvSpPr txBox="1"/>
          <p:nvPr/>
        </p:nvSpPr>
        <p:spPr>
          <a:xfrm>
            <a:off x="5896520" y="206285"/>
            <a:ext cx="6097772" cy="584775"/>
          </a:xfrm>
          <a:prstGeom prst="rect">
            <a:avLst/>
          </a:prstGeom>
          <a:noFill/>
        </p:spPr>
        <p:txBody>
          <a:bodyPr wrap="square">
            <a:spAutoFit/>
          </a:bodyPr>
          <a:lstStyle/>
          <a:p>
            <a:pPr algn="r"/>
            <a:r>
              <a:rPr lang="en-US" sz="1600" dirty="0">
                <a:solidFill>
                  <a:srgbClr val="3E94D1"/>
                </a:solidFill>
                <a:latin typeface="Reenie Beanie" panose="02000000000000000000" pitchFamily="2" charset="77"/>
              </a:rPr>
              <a:t>Equipping grandparents and grandparent-figures,</a:t>
            </a:r>
          </a:p>
          <a:p>
            <a:pPr algn="r"/>
            <a:r>
              <a:rPr lang="en-US" sz="1600" dirty="0">
                <a:solidFill>
                  <a:srgbClr val="3E94D1"/>
                </a:solidFill>
                <a:latin typeface="Reenie Beanie" panose="02000000000000000000" pitchFamily="2" charset="77"/>
              </a:rPr>
              <a:t>to share God with the children they love most.</a:t>
            </a:r>
          </a:p>
        </p:txBody>
      </p:sp>
      <p:pic>
        <p:nvPicPr>
          <p:cNvPr id="7" name="Picture 6" descr="A blue and white sign&#10;&#10;AI-generated content may be incorrect.">
            <a:extLst>
              <a:ext uri="{FF2B5EF4-FFF2-40B4-BE49-F238E27FC236}">
                <a16:creationId xmlns:a16="http://schemas.microsoft.com/office/drawing/2014/main" id="{E57F6665-B7CC-A605-AFA3-B4FD26E1866E}"/>
              </a:ext>
            </a:extLst>
          </p:cNvPr>
          <p:cNvPicPr>
            <a:picLocks noChangeAspect="1"/>
          </p:cNvPicPr>
          <p:nvPr/>
        </p:nvPicPr>
        <p:blipFill>
          <a:blip r:embed="rId4"/>
          <a:stretch>
            <a:fillRect/>
          </a:stretch>
        </p:blipFill>
        <p:spPr>
          <a:xfrm>
            <a:off x="243016" y="290174"/>
            <a:ext cx="2536398" cy="874348"/>
          </a:xfrm>
          <a:prstGeom prst="rect">
            <a:avLst/>
          </a:prstGeom>
        </p:spPr>
      </p:pic>
      <p:pic>
        <p:nvPicPr>
          <p:cNvPr id="10" name="Picture 9">
            <a:extLst>
              <a:ext uri="{FF2B5EF4-FFF2-40B4-BE49-F238E27FC236}">
                <a16:creationId xmlns:a16="http://schemas.microsoft.com/office/drawing/2014/main" id="{F0A289A5-1812-C6F3-4DB0-4B47993BB564}"/>
              </a:ext>
            </a:extLst>
          </p:cNvPr>
          <p:cNvPicPr>
            <a:picLocks noChangeAspect="1"/>
          </p:cNvPicPr>
          <p:nvPr/>
        </p:nvPicPr>
        <p:blipFill>
          <a:blip r:embed="rId5"/>
          <a:stretch>
            <a:fillRect/>
          </a:stretch>
        </p:blipFill>
        <p:spPr>
          <a:xfrm>
            <a:off x="352510" y="6262596"/>
            <a:ext cx="2565400" cy="393700"/>
          </a:xfrm>
          <a:prstGeom prst="rect">
            <a:avLst/>
          </a:prstGeom>
        </p:spPr>
      </p:pic>
      <p:pic>
        <p:nvPicPr>
          <p:cNvPr id="11" name="Picture 10">
            <a:extLst>
              <a:ext uri="{FF2B5EF4-FFF2-40B4-BE49-F238E27FC236}">
                <a16:creationId xmlns:a16="http://schemas.microsoft.com/office/drawing/2014/main" id="{0FA82460-1C33-B5CF-E21D-35F0C118920A}"/>
              </a:ext>
            </a:extLst>
          </p:cNvPr>
          <p:cNvPicPr>
            <a:picLocks noChangeAspect="1"/>
          </p:cNvPicPr>
          <p:nvPr/>
        </p:nvPicPr>
        <p:blipFill>
          <a:blip r:embed="rId6"/>
          <a:stretch>
            <a:fillRect/>
          </a:stretch>
        </p:blipFill>
        <p:spPr>
          <a:xfrm>
            <a:off x="10636353" y="6118315"/>
            <a:ext cx="1193800" cy="533400"/>
          </a:xfrm>
          <a:prstGeom prst="rect">
            <a:avLst/>
          </a:prstGeom>
        </p:spPr>
      </p:pic>
    </p:spTree>
    <p:extLst>
      <p:ext uri="{BB962C8B-B14F-4D97-AF65-F5344CB8AC3E}">
        <p14:creationId xmlns:p14="http://schemas.microsoft.com/office/powerpoint/2010/main" val="269227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9DFD9-42B1-5B21-1CBE-7EDE2FB12FC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9B8D434-BC53-B0A8-16A5-5D32F6F1961C}"/>
              </a:ext>
            </a:extLst>
          </p:cNvPr>
          <p:cNvPicPr>
            <a:picLocks noChangeAspect="1"/>
          </p:cNvPicPr>
          <p:nvPr/>
        </p:nvPicPr>
        <p:blipFill>
          <a:blip r:embed="rId2"/>
          <a:stretch>
            <a:fillRect/>
          </a:stretch>
        </p:blipFill>
        <p:spPr>
          <a:xfrm>
            <a:off x="197708" y="852615"/>
            <a:ext cx="11751276" cy="5193531"/>
          </a:xfrm>
          <a:prstGeom prst="rect">
            <a:avLst/>
          </a:prstGeom>
        </p:spPr>
      </p:pic>
      <p:pic>
        <p:nvPicPr>
          <p:cNvPr id="3074" name="Picture 2" descr="two women standing and three children sitting while preparing gingerbread house">
            <a:extLst>
              <a:ext uri="{FF2B5EF4-FFF2-40B4-BE49-F238E27FC236}">
                <a16:creationId xmlns:a16="http://schemas.microsoft.com/office/drawing/2014/main" id="{171ECF97-5011-3035-4D64-9D6DD3F4D0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257" y="643467"/>
            <a:ext cx="3718686" cy="55710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DE0FF4-FE78-BD95-33EF-49F652BD9A8B}"/>
              </a:ext>
            </a:extLst>
          </p:cNvPr>
          <p:cNvSpPr txBox="1"/>
          <p:nvPr/>
        </p:nvSpPr>
        <p:spPr>
          <a:xfrm>
            <a:off x="307126" y="3487257"/>
            <a:ext cx="2613209" cy="2620378"/>
          </a:xfrm>
          <a:prstGeom prst="rect">
            <a:avLst/>
          </a:prstGeom>
        </p:spPr>
        <p:txBody>
          <a:bodyPr vert="horz" lIns="91440" tIns="45720" rIns="91440" bIns="45720" rtlCol="0" anchor="ctr">
            <a:noAutofit/>
          </a:bodyPr>
          <a:lstStyle/>
          <a:p>
            <a:pPr>
              <a:spcBef>
                <a:spcPct val="0"/>
              </a:spcBef>
              <a:spcAft>
                <a:spcPts val="600"/>
              </a:spcAft>
            </a:pPr>
            <a:endParaRPr lang="en-GB" sz="3200" b="0" i="0" dirty="0">
              <a:solidFill>
                <a:srgbClr val="111111"/>
              </a:solidFill>
              <a:effectLst/>
              <a:latin typeface="Inter Var"/>
            </a:endParaRPr>
          </a:p>
        </p:txBody>
      </p:sp>
      <p:sp>
        <p:nvSpPr>
          <p:cNvPr id="4" name="Oval 3">
            <a:extLst>
              <a:ext uri="{FF2B5EF4-FFF2-40B4-BE49-F238E27FC236}">
                <a16:creationId xmlns:a16="http://schemas.microsoft.com/office/drawing/2014/main" id="{7CF30EF3-6CB0-578D-4476-F5C9F4F4971F}"/>
              </a:ext>
            </a:extLst>
          </p:cNvPr>
          <p:cNvSpPr/>
          <p:nvPr/>
        </p:nvSpPr>
        <p:spPr>
          <a:xfrm>
            <a:off x="8945406" y="4558715"/>
            <a:ext cx="4040275" cy="3143250"/>
          </a:xfrm>
          <a:prstGeom prst="ellipse">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9" name="TextBox 8">
            <a:extLst>
              <a:ext uri="{FF2B5EF4-FFF2-40B4-BE49-F238E27FC236}">
                <a16:creationId xmlns:a16="http://schemas.microsoft.com/office/drawing/2014/main" id="{28DCD3E6-BBF8-F71C-356F-73C324239E89}"/>
              </a:ext>
            </a:extLst>
          </p:cNvPr>
          <p:cNvSpPr txBox="1"/>
          <p:nvPr/>
        </p:nvSpPr>
        <p:spPr>
          <a:xfrm>
            <a:off x="9149121" y="5292061"/>
            <a:ext cx="3239556" cy="523220"/>
          </a:xfrm>
          <a:prstGeom prst="rect">
            <a:avLst/>
          </a:prstGeom>
          <a:noFill/>
        </p:spPr>
        <p:txBody>
          <a:bodyPr wrap="square">
            <a:spAutoFit/>
          </a:bodyPr>
          <a:lstStyle/>
          <a:p>
            <a:r>
              <a:rPr lang="en-GB" sz="2800" b="1" dirty="0">
                <a:solidFill>
                  <a:srgbClr val="0070C0"/>
                </a:solidFill>
                <a:latin typeface="Baloo 2" panose="03080502040302020200"/>
              </a:rPr>
              <a:t>Psalm 78:4</a:t>
            </a:r>
          </a:p>
        </p:txBody>
      </p:sp>
      <p:sp>
        <p:nvSpPr>
          <p:cNvPr id="6" name="TextBox 5">
            <a:extLst>
              <a:ext uri="{FF2B5EF4-FFF2-40B4-BE49-F238E27FC236}">
                <a16:creationId xmlns:a16="http://schemas.microsoft.com/office/drawing/2014/main" id="{FB301F50-7101-999E-1D5D-A10A1931EF0F}"/>
              </a:ext>
            </a:extLst>
          </p:cNvPr>
          <p:cNvSpPr txBox="1"/>
          <p:nvPr/>
        </p:nvSpPr>
        <p:spPr>
          <a:xfrm>
            <a:off x="5896520" y="206285"/>
            <a:ext cx="6097772" cy="584775"/>
          </a:xfrm>
          <a:prstGeom prst="rect">
            <a:avLst/>
          </a:prstGeom>
          <a:noFill/>
        </p:spPr>
        <p:txBody>
          <a:bodyPr wrap="square">
            <a:spAutoFit/>
          </a:bodyPr>
          <a:lstStyle/>
          <a:p>
            <a:pPr algn="r"/>
            <a:r>
              <a:rPr lang="en-US" sz="1600" dirty="0">
                <a:solidFill>
                  <a:srgbClr val="3E94D1"/>
                </a:solidFill>
                <a:latin typeface="Reenie Beanie" panose="02000000000000000000" pitchFamily="2" charset="77"/>
              </a:rPr>
              <a:t>Equipping grandparents and grandparent-figures,</a:t>
            </a:r>
          </a:p>
          <a:p>
            <a:pPr algn="r"/>
            <a:r>
              <a:rPr lang="en-US" sz="1600" dirty="0">
                <a:solidFill>
                  <a:srgbClr val="3E94D1"/>
                </a:solidFill>
                <a:latin typeface="Reenie Beanie" panose="02000000000000000000" pitchFamily="2" charset="77"/>
              </a:rPr>
              <a:t>to share God with the children they love most.</a:t>
            </a:r>
          </a:p>
        </p:txBody>
      </p:sp>
      <p:pic>
        <p:nvPicPr>
          <p:cNvPr id="7" name="Picture 6" descr="A blue and white sign&#10;&#10;AI-generated content may be incorrect.">
            <a:extLst>
              <a:ext uri="{FF2B5EF4-FFF2-40B4-BE49-F238E27FC236}">
                <a16:creationId xmlns:a16="http://schemas.microsoft.com/office/drawing/2014/main" id="{592DA57F-067C-A865-D02E-1A331B08B61F}"/>
              </a:ext>
            </a:extLst>
          </p:cNvPr>
          <p:cNvPicPr>
            <a:picLocks noChangeAspect="1"/>
          </p:cNvPicPr>
          <p:nvPr/>
        </p:nvPicPr>
        <p:blipFill>
          <a:blip r:embed="rId4"/>
          <a:stretch>
            <a:fillRect/>
          </a:stretch>
        </p:blipFill>
        <p:spPr>
          <a:xfrm>
            <a:off x="243016" y="290174"/>
            <a:ext cx="2536398" cy="874348"/>
          </a:xfrm>
          <a:prstGeom prst="rect">
            <a:avLst/>
          </a:prstGeom>
        </p:spPr>
      </p:pic>
      <p:pic>
        <p:nvPicPr>
          <p:cNvPr id="10" name="Picture 9">
            <a:extLst>
              <a:ext uri="{FF2B5EF4-FFF2-40B4-BE49-F238E27FC236}">
                <a16:creationId xmlns:a16="http://schemas.microsoft.com/office/drawing/2014/main" id="{D91F8359-8BF3-0431-14C7-AC4E6C5F8285}"/>
              </a:ext>
            </a:extLst>
          </p:cNvPr>
          <p:cNvPicPr>
            <a:picLocks noChangeAspect="1"/>
          </p:cNvPicPr>
          <p:nvPr/>
        </p:nvPicPr>
        <p:blipFill>
          <a:blip r:embed="rId5"/>
          <a:stretch>
            <a:fillRect/>
          </a:stretch>
        </p:blipFill>
        <p:spPr>
          <a:xfrm>
            <a:off x="352510" y="6262596"/>
            <a:ext cx="2565400" cy="393700"/>
          </a:xfrm>
          <a:prstGeom prst="rect">
            <a:avLst/>
          </a:prstGeom>
        </p:spPr>
      </p:pic>
      <p:pic>
        <p:nvPicPr>
          <p:cNvPr id="11" name="Picture 10">
            <a:extLst>
              <a:ext uri="{FF2B5EF4-FFF2-40B4-BE49-F238E27FC236}">
                <a16:creationId xmlns:a16="http://schemas.microsoft.com/office/drawing/2014/main" id="{799A7C88-2D9E-3DE4-17B6-8856FA77577E}"/>
              </a:ext>
            </a:extLst>
          </p:cNvPr>
          <p:cNvPicPr>
            <a:picLocks noChangeAspect="1"/>
          </p:cNvPicPr>
          <p:nvPr/>
        </p:nvPicPr>
        <p:blipFill>
          <a:blip r:embed="rId6"/>
          <a:stretch>
            <a:fillRect/>
          </a:stretch>
        </p:blipFill>
        <p:spPr>
          <a:xfrm>
            <a:off x="10636353" y="6118315"/>
            <a:ext cx="1193800" cy="533400"/>
          </a:xfrm>
          <a:prstGeom prst="rect">
            <a:avLst/>
          </a:prstGeom>
        </p:spPr>
      </p:pic>
      <p:sp>
        <p:nvSpPr>
          <p:cNvPr id="3" name="TextBox 2">
            <a:extLst>
              <a:ext uri="{FF2B5EF4-FFF2-40B4-BE49-F238E27FC236}">
                <a16:creationId xmlns:a16="http://schemas.microsoft.com/office/drawing/2014/main" id="{DBCBFE71-3388-A87E-C556-6A1AEF23AECF}"/>
              </a:ext>
            </a:extLst>
          </p:cNvPr>
          <p:cNvSpPr txBox="1"/>
          <p:nvPr/>
        </p:nvSpPr>
        <p:spPr>
          <a:xfrm>
            <a:off x="4541745" y="1191561"/>
            <a:ext cx="7483330" cy="2623795"/>
          </a:xfrm>
          <a:prstGeom prst="rect">
            <a:avLst/>
          </a:prstGeom>
          <a:noFill/>
        </p:spPr>
        <p:txBody>
          <a:bodyPr wrap="square">
            <a:spAutoFit/>
          </a:bodyPr>
          <a:lstStyle/>
          <a:p>
            <a:pPr>
              <a:lnSpc>
                <a:spcPct val="150000"/>
              </a:lnSpc>
            </a:pPr>
            <a:r>
              <a:rPr lang="en-GB" sz="2800" b="0" i="0" dirty="0">
                <a:solidFill>
                  <a:srgbClr val="0070C0"/>
                </a:solidFill>
                <a:effectLst/>
                <a:latin typeface="Baloo 2" panose="03080502040302020200"/>
              </a:rPr>
              <a:t>We will not hide them from their descendants;</a:t>
            </a:r>
            <a:br>
              <a:rPr lang="en-GB" sz="2800" dirty="0">
                <a:solidFill>
                  <a:srgbClr val="0070C0"/>
                </a:solidFill>
                <a:latin typeface="Baloo 2" panose="03080502040302020200"/>
              </a:rPr>
            </a:br>
            <a:r>
              <a:rPr lang="en-GB" sz="2800" b="0" i="0" dirty="0">
                <a:solidFill>
                  <a:srgbClr val="0070C0"/>
                </a:solidFill>
                <a:effectLst/>
                <a:latin typeface="Baloo 2" panose="03080502040302020200"/>
              </a:rPr>
              <a:t>    we will tell the next generation</a:t>
            </a:r>
            <a:br>
              <a:rPr lang="en-GB" sz="2800" dirty="0">
                <a:solidFill>
                  <a:srgbClr val="0070C0"/>
                </a:solidFill>
                <a:latin typeface="Baloo 2" panose="03080502040302020200"/>
              </a:rPr>
            </a:br>
            <a:r>
              <a:rPr lang="en-GB" sz="2800" b="0" i="0" dirty="0">
                <a:solidFill>
                  <a:srgbClr val="0070C0"/>
                </a:solidFill>
                <a:effectLst/>
                <a:latin typeface="Baloo 2" panose="03080502040302020200"/>
              </a:rPr>
              <a:t>the praiseworthy deeds of the </a:t>
            </a:r>
            <a:r>
              <a:rPr lang="en-GB" sz="2800" b="0" i="0" cap="small" dirty="0">
                <a:solidFill>
                  <a:srgbClr val="0070C0"/>
                </a:solidFill>
                <a:effectLst/>
                <a:latin typeface="Baloo 2" panose="03080502040302020200"/>
              </a:rPr>
              <a:t>Lord</a:t>
            </a:r>
            <a:r>
              <a:rPr lang="en-GB" sz="2800" b="0" i="0" dirty="0">
                <a:solidFill>
                  <a:srgbClr val="0070C0"/>
                </a:solidFill>
                <a:effectLst/>
                <a:latin typeface="Baloo 2" panose="03080502040302020200"/>
              </a:rPr>
              <a:t>,</a:t>
            </a:r>
            <a:br>
              <a:rPr lang="en-GB" sz="2800" dirty="0">
                <a:solidFill>
                  <a:srgbClr val="0070C0"/>
                </a:solidFill>
                <a:latin typeface="Baloo 2" panose="03080502040302020200"/>
              </a:rPr>
            </a:br>
            <a:r>
              <a:rPr lang="en-GB" sz="2800" b="0" i="0" dirty="0">
                <a:solidFill>
                  <a:srgbClr val="0070C0"/>
                </a:solidFill>
                <a:effectLst/>
                <a:latin typeface="Baloo 2" panose="03080502040302020200"/>
              </a:rPr>
              <a:t>    his power, and the wonders he has done.</a:t>
            </a:r>
            <a:endParaRPr lang="en-GB" sz="2800" dirty="0">
              <a:solidFill>
                <a:srgbClr val="0070C0"/>
              </a:solidFill>
              <a:latin typeface="Baloo 2" panose="03080502040302020200"/>
            </a:endParaRPr>
          </a:p>
        </p:txBody>
      </p:sp>
    </p:spTree>
    <p:extLst>
      <p:ext uri="{BB962C8B-B14F-4D97-AF65-F5344CB8AC3E}">
        <p14:creationId xmlns:p14="http://schemas.microsoft.com/office/powerpoint/2010/main" val="26357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49CE5-EBEA-AE22-1257-E4F67C566D3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0F5A8CE-B398-D86A-8C53-4EF1D8CBBB61}"/>
              </a:ext>
            </a:extLst>
          </p:cNvPr>
          <p:cNvPicPr>
            <a:picLocks noChangeAspect="1"/>
          </p:cNvPicPr>
          <p:nvPr/>
        </p:nvPicPr>
        <p:blipFill>
          <a:blip r:embed="rId2"/>
          <a:stretch>
            <a:fillRect/>
          </a:stretch>
        </p:blipFill>
        <p:spPr>
          <a:xfrm>
            <a:off x="197708" y="852615"/>
            <a:ext cx="11751276" cy="5193531"/>
          </a:xfrm>
          <a:prstGeom prst="rect">
            <a:avLst/>
          </a:prstGeom>
        </p:spPr>
      </p:pic>
      <p:pic>
        <p:nvPicPr>
          <p:cNvPr id="3074" name="Picture 2" descr="two women standing and three children sitting while preparing gingerbread house">
            <a:extLst>
              <a:ext uri="{FF2B5EF4-FFF2-40B4-BE49-F238E27FC236}">
                <a16:creationId xmlns:a16="http://schemas.microsoft.com/office/drawing/2014/main" id="{85EE175B-201C-3096-C644-2ACF2F1592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257" y="643467"/>
            <a:ext cx="3718686" cy="55710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DA7CE9-A4BB-3CD6-9C8B-730FAE52551A}"/>
              </a:ext>
            </a:extLst>
          </p:cNvPr>
          <p:cNvSpPr txBox="1"/>
          <p:nvPr/>
        </p:nvSpPr>
        <p:spPr>
          <a:xfrm>
            <a:off x="307126" y="3487257"/>
            <a:ext cx="2613209" cy="2620378"/>
          </a:xfrm>
          <a:prstGeom prst="rect">
            <a:avLst/>
          </a:prstGeom>
        </p:spPr>
        <p:txBody>
          <a:bodyPr vert="horz" lIns="91440" tIns="45720" rIns="91440" bIns="45720" rtlCol="0" anchor="ctr">
            <a:noAutofit/>
          </a:bodyPr>
          <a:lstStyle/>
          <a:p>
            <a:pPr>
              <a:spcBef>
                <a:spcPct val="0"/>
              </a:spcBef>
              <a:spcAft>
                <a:spcPts val="600"/>
              </a:spcAft>
            </a:pPr>
            <a:endParaRPr lang="en-GB" sz="3200" b="0" i="0" dirty="0">
              <a:solidFill>
                <a:srgbClr val="111111"/>
              </a:solidFill>
              <a:effectLst/>
              <a:latin typeface="Inter Var"/>
            </a:endParaRPr>
          </a:p>
        </p:txBody>
      </p:sp>
      <p:sp>
        <p:nvSpPr>
          <p:cNvPr id="4" name="Oval 3">
            <a:extLst>
              <a:ext uri="{FF2B5EF4-FFF2-40B4-BE49-F238E27FC236}">
                <a16:creationId xmlns:a16="http://schemas.microsoft.com/office/drawing/2014/main" id="{7488DE79-48F2-FD21-E764-92C45DBB4841}"/>
              </a:ext>
            </a:extLst>
          </p:cNvPr>
          <p:cNvSpPr/>
          <p:nvPr/>
        </p:nvSpPr>
        <p:spPr>
          <a:xfrm>
            <a:off x="7984800" y="5080090"/>
            <a:ext cx="4040275" cy="3143250"/>
          </a:xfrm>
          <a:prstGeom prst="ellipse">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9" name="TextBox 8">
            <a:extLst>
              <a:ext uri="{FF2B5EF4-FFF2-40B4-BE49-F238E27FC236}">
                <a16:creationId xmlns:a16="http://schemas.microsoft.com/office/drawing/2014/main" id="{1D931801-47A2-CC8E-044C-AC1B5B8D9BA7}"/>
              </a:ext>
            </a:extLst>
          </p:cNvPr>
          <p:cNvSpPr txBox="1"/>
          <p:nvPr/>
        </p:nvSpPr>
        <p:spPr>
          <a:xfrm>
            <a:off x="8590597" y="5557846"/>
            <a:ext cx="3239556" cy="523220"/>
          </a:xfrm>
          <a:prstGeom prst="rect">
            <a:avLst/>
          </a:prstGeom>
          <a:noFill/>
        </p:spPr>
        <p:txBody>
          <a:bodyPr wrap="square">
            <a:spAutoFit/>
          </a:bodyPr>
          <a:lstStyle/>
          <a:p>
            <a:r>
              <a:rPr lang="en-GB" sz="2800" b="1" dirty="0">
                <a:solidFill>
                  <a:srgbClr val="0070C0"/>
                </a:solidFill>
              </a:rPr>
              <a:t>Joshua 4:4-7</a:t>
            </a:r>
          </a:p>
        </p:txBody>
      </p:sp>
      <p:sp>
        <p:nvSpPr>
          <p:cNvPr id="6" name="TextBox 5">
            <a:extLst>
              <a:ext uri="{FF2B5EF4-FFF2-40B4-BE49-F238E27FC236}">
                <a16:creationId xmlns:a16="http://schemas.microsoft.com/office/drawing/2014/main" id="{0868C2B6-617C-07D0-E976-1489EBD25FD9}"/>
              </a:ext>
            </a:extLst>
          </p:cNvPr>
          <p:cNvSpPr txBox="1"/>
          <p:nvPr/>
        </p:nvSpPr>
        <p:spPr>
          <a:xfrm>
            <a:off x="5896520" y="206285"/>
            <a:ext cx="6097772" cy="584775"/>
          </a:xfrm>
          <a:prstGeom prst="rect">
            <a:avLst/>
          </a:prstGeom>
          <a:noFill/>
        </p:spPr>
        <p:txBody>
          <a:bodyPr wrap="square">
            <a:spAutoFit/>
          </a:bodyPr>
          <a:lstStyle/>
          <a:p>
            <a:pPr algn="r"/>
            <a:r>
              <a:rPr lang="en-US" sz="1600" dirty="0">
                <a:solidFill>
                  <a:srgbClr val="3E94D1"/>
                </a:solidFill>
                <a:latin typeface="Reenie Beanie" panose="02000000000000000000" pitchFamily="2" charset="77"/>
              </a:rPr>
              <a:t>Equipping grandparents and grandparent-figures,</a:t>
            </a:r>
          </a:p>
          <a:p>
            <a:pPr algn="r"/>
            <a:r>
              <a:rPr lang="en-US" sz="1600" dirty="0">
                <a:solidFill>
                  <a:srgbClr val="3E94D1"/>
                </a:solidFill>
                <a:latin typeface="Reenie Beanie" panose="02000000000000000000" pitchFamily="2" charset="77"/>
              </a:rPr>
              <a:t>to share God with the children they love most.</a:t>
            </a:r>
          </a:p>
        </p:txBody>
      </p:sp>
      <p:pic>
        <p:nvPicPr>
          <p:cNvPr id="7" name="Picture 6" descr="A blue and white sign&#10;&#10;AI-generated content may be incorrect.">
            <a:extLst>
              <a:ext uri="{FF2B5EF4-FFF2-40B4-BE49-F238E27FC236}">
                <a16:creationId xmlns:a16="http://schemas.microsoft.com/office/drawing/2014/main" id="{AEA79EBA-9A23-A19F-D232-6D15B0C2E772}"/>
              </a:ext>
            </a:extLst>
          </p:cNvPr>
          <p:cNvPicPr>
            <a:picLocks noChangeAspect="1"/>
          </p:cNvPicPr>
          <p:nvPr/>
        </p:nvPicPr>
        <p:blipFill>
          <a:blip r:embed="rId4"/>
          <a:stretch>
            <a:fillRect/>
          </a:stretch>
        </p:blipFill>
        <p:spPr>
          <a:xfrm>
            <a:off x="243016" y="290174"/>
            <a:ext cx="2536398" cy="874348"/>
          </a:xfrm>
          <a:prstGeom prst="rect">
            <a:avLst/>
          </a:prstGeom>
        </p:spPr>
      </p:pic>
      <p:pic>
        <p:nvPicPr>
          <p:cNvPr id="10" name="Picture 9">
            <a:extLst>
              <a:ext uri="{FF2B5EF4-FFF2-40B4-BE49-F238E27FC236}">
                <a16:creationId xmlns:a16="http://schemas.microsoft.com/office/drawing/2014/main" id="{FD9B4A5C-3220-DEC0-9F1F-8F62540CE34F}"/>
              </a:ext>
            </a:extLst>
          </p:cNvPr>
          <p:cNvPicPr>
            <a:picLocks noChangeAspect="1"/>
          </p:cNvPicPr>
          <p:nvPr/>
        </p:nvPicPr>
        <p:blipFill>
          <a:blip r:embed="rId5"/>
          <a:stretch>
            <a:fillRect/>
          </a:stretch>
        </p:blipFill>
        <p:spPr>
          <a:xfrm>
            <a:off x="352510" y="6262596"/>
            <a:ext cx="2565400" cy="393700"/>
          </a:xfrm>
          <a:prstGeom prst="rect">
            <a:avLst/>
          </a:prstGeom>
        </p:spPr>
      </p:pic>
      <p:pic>
        <p:nvPicPr>
          <p:cNvPr id="11" name="Picture 10">
            <a:extLst>
              <a:ext uri="{FF2B5EF4-FFF2-40B4-BE49-F238E27FC236}">
                <a16:creationId xmlns:a16="http://schemas.microsoft.com/office/drawing/2014/main" id="{B22D6A50-BB67-1D7E-5D15-0576F4E684F2}"/>
              </a:ext>
            </a:extLst>
          </p:cNvPr>
          <p:cNvPicPr>
            <a:picLocks noChangeAspect="1"/>
          </p:cNvPicPr>
          <p:nvPr/>
        </p:nvPicPr>
        <p:blipFill>
          <a:blip r:embed="rId6"/>
          <a:stretch>
            <a:fillRect/>
          </a:stretch>
        </p:blipFill>
        <p:spPr>
          <a:xfrm>
            <a:off x="10636353" y="6118315"/>
            <a:ext cx="1193800" cy="533400"/>
          </a:xfrm>
          <a:prstGeom prst="rect">
            <a:avLst/>
          </a:prstGeom>
        </p:spPr>
      </p:pic>
      <p:sp>
        <p:nvSpPr>
          <p:cNvPr id="3" name="TextBox 2">
            <a:extLst>
              <a:ext uri="{FF2B5EF4-FFF2-40B4-BE49-F238E27FC236}">
                <a16:creationId xmlns:a16="http://schemas.microsoft.com/office/drawing/2014/main" id="{ACCCFE52-755A-662B-2EA6-7AD903F282D6}"/>
              </a:ext>
            </a:extLst>
          </p:cNvPr>
          <p:cNvSpPr txBox="1"/>
          <p:nvPr/>
        </p:nvSpPr>
        <p:spPr>
          <a:xfrm>
            <a:off x="4541745" y="1191561"/>
            <a:ext cx="7483330" cy="4401205"/>
          </a:xfrm>
          <a:prstGeom prst="rect">
            <a:avLst/>
          </a:prstGeom>
          <a:noFill/>
        </p:spPr>
        <p:txBody>
          <a:bodyPr wrap="square">
            <a:spAutoFit/>
          </a:bodyPr>
          <a:lstStyle/>
          <a:p>
            <a:r>
              <a:rPr lang="en-GB" sz="2800" dirty="0">
                <a:solidFill>
                  <a:srgbClr val="0070C0"/>
                </a:solidFill>
                <a:latin typeface="Baloo 2" panose="03080502040302020200"/>
              </a:rPr>
              <a:t>Each of you is to take up a stone on his shoulder, according to the number of the tribes of the Israelites,</a:t>
            </a:r>
            <a:r>
              <a:rPr lang="en-GB" sz="2800" b="1" baseline="30000" dirty="0">
                <a:solidFill>
                  <a:srgbClr val="0070C0"/>
                </a:solidFill>
                <a:latin typeface="Baloo 2" panose="03080502040302020200"/>
              </a:rPr>
              <a:t> </a:t>
            </a:r>
            <a:r>
              <a:rPr lang="en-GB" sz="2800" dirty="0">
                <a:solidFill>
                  <a:srgbClr val="0070C0"/>
                </a:solidFill>
                <a:latin typeface="Baloo 2" panose="03080502040302020200"/>
              </a:rPr>
              <a:t>to serve as a sign among you. In the future, when your children ask you, ‘What do these stones mean?’ tell them that the flow of the Jordan was cut off before the ark of the covenant of the </a:t>
            </a:r>
            <a:r>
              <a:rPr lang="en-GB" sz="2800" cap="small" dirty="0">
                <a:solidFill>
                  <a:srgbClr val="0070C0"/>
                </a:solidFill>
                <a:latin typeface="Baloo 2" panose="03080502040302020200"/>
              </a:rPr>
              <a:t>Lord</a:t>
            </a:r>
            <a:r>
              <a:rPr lang="en-GB" sz="2800" dirty="0">
                <a:solidFill>
                  <a:srgbClr val="0070C0"/>
                </a:solidFill>
                <a:latin typeface="Baloo 2" panose="03080502040302020200"/>
              </a:rPr>
              <a:t>. When it crossed the Jordan, the waters of the Jordan were cut off. These stones are to be a memorial to the people of Israel forever.”</a:t>
            </a:r>
          </a:p>
        </p:txBody>
      </p:sp>
    </p:spTree>
    <p:extLst>
      <p:ext uri="{BB962C8B-B14F-4D97-AF65-F5344CB8AC3E}">
        <p14:creationId xmlns:p14="http://schemas.microsoft.com/office/powerpoint/2010/main" val="160229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verpool Hope University">
            <a:extLst>
              <a:ext uri="{FF2B5EF4-FFF2-40B4-BE49-F238E27FC236}">
                <a16:creationId xmlns:a16="http://schemas.microsoft.com/office/drawing/2014/main" id="{B6E48B3B-52A9-6EEA-3F32-E874FA5CD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832" y="5496654"/>
            <a:ext cx="1227370" cy="1227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3F4A1E-D0BA-F69C-7568-699B0A33F6F5}"/>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dirty="0">
                <a:solidFill>
                  <a:srgbClr val="0070C0"/>
                </a:solidFill>
                <a:latin typeface="Baloo 2"/>
                <a:ea typeface="+mj-ea"/>
                <a:cs typeface="+mj-cs"/>
              </a:rPr>
              <a:t>Research amongst Christian grandparents showed a range of experiences…</a:t>
            </a:r>
          </a:p>
        </p:txBody>
      </p:sp>
      <p:sp>
        <p:nvSpPr>
          <p:cNvPr id="3" name="TextBox 2">
            <a:extLst>
              <a:ext uri="{FF2B5EF4-FFF2-40B4-BE49-F238E27FC236}">
                <a16:creationId xmlns:a16="http://schemas.microsoft.com/office/drawing/2014/main" id="{C96AB365-B240-1B97-70A1-1992D61A6B99}"/>
              </a:ext>
            </a:extLst>
          </p:cNvPr>
          <p:cNvSpPr txBox="1"/>
          <p:nvPr/>
        </p:nvSpPr>
        <p:spPr>
          <a:xfrm>
            <a:off x="261260" y="1710278"/>
            <a:ext cx="7062110" cy="4119172"/>
          </a:xfrm>
          <a:prstGeom prst="rect">
            <a:avLst/>
          </a:prstGeom>
        </p:spPr>
        <p:txBody>
          <a:bodyPr vert="horz" lIns="91440" tIns="45720" rIns="91440" bIns="45720" rtlCol="0" anchor="t">
            <a:noAutofit/>
          </a:bodyPr>
          <a:lstStyle/>
          <a:p>
            <a:pPr>
              <a:lnSpc>
                <a:spcPct val="150000"/>
              </a:lnSpc>
              <a:spcBef>
                <a:spcPct val="0"/>
              </a:spcBef>
              <a:spcAft>
                <a:spcPts val="600"/>
              </a:spcAft>
            </a:pPr>
            <a:r>
              <a:rPr lang="en-US" sz="2600" dirty="0">
                <a:latin typeface="Baloo 2"/>
              </a:rPr>
              <a:t>Some said they felt:</a:t>
            </a:r>
          </a:p>
          <a:p>
            <a:pPr marL="342900" indent="-342900">
              <a:lnSpc>
                <a:spcPct val="150000"/>
              </a:lnSpc>
              <a:spcBef>
                <a:spcPct val="0"/>
              </a:spcBef>
              <a:spcAft>
                <a:spcPts val="600"/>
              </a:spcAft>
              <a:buFont typeface="Arial" panose="020B0604020202020204" pitchFamily="34" charset="0"/>
              <a:buChar char="•"/>
            </a:pPr>
            <a:r>
              <a:rPr lang="en-US" sz="2600" dirty="0">
                <a:latin typeface="Baloo 2"/>
              </a:rPr>
              <a:t>Passive agents, with background involvement</a:t>
            </a:r>
          </a:p>
          <a:p>
            <a:pPr marL="342900" indent="-342900">
              <a:lnSpc>
                <a:spcPct val="150000"/>
              </a:lnSpc>
              <a:spcBef>
                <a:spcPct val="0"/>
              </a:spcBef>
              <a:spcAft>
                <a:spcPts val="600"/>
              </a:spcAft>
              <a:buFont typeface="Arial" panose="020B0604020202020204" pitchFamily="34" charset="0"/>
              <a:buChar char="•"/>
            </a:pPr>
            <a:r>
              <a:rPr lang="en-US" sz="2600" i="0" dirty="0">
                <a:effectLst/>
                <a:latin typeface="Baloo 2"/>
              </a:rPr>
              <a:t>Very involved in discussions about faith</a:t>
            </a:r>
          </a:p>
          <a:p>
            <a:pPr marL="342900" indent="-342900">
              <a:lnSpc>
                <a:spcPct val="150000"/>
              </a:lnSpc>
              <a:spcBef>
                <a:spcPct val="0"/>
              </a:spcBef>
              <a:spcAft>
                <a:spcPts val="600"/>
              </a:spcAft>
              <a:buFont typeface="Arial" panose="020B0604020202020204" pitchFamily="34" charset="0"/>
              <a:buChar char="•"/>
            </a:pPr>
            <a:r>
              <a:rPr lang="en-US" sz="2600" dirty="0">
                <a:latin typeface="Baloo 2"/>
              </a:rPr>
              <a:t>Heritage &amp; foundation of family faith identity</a:t>
            </a:r>
          </a:p>
          <a:p>
            <a:pPr marL="342900" indent="-342900">
              <a:lnSpc>
                <a:spcPct val="150000"/>
              </a:lnSpc>
              <a:spcBef>
                <a:spcPct val="0"/>
              </a:spcBef>
              <a:spcAft>
                <a:spcPts val="600"/>
              </a:spcAft>
              <a:buFont typeface="Arial" panose="020B0604020202020204" pitchFamily="34" charset="0"/>
              <a:buChar char="•"/>
            </a:pPr>
            <a:r>
              <a:rPr lang="en-US" sz="2600" dirty="0">
                <a:latin typeface="Baloo 2"/>
              </a:rPr>
              <a:t>Excluded &amp; uninvolved</a:t>
            </a:r>
          </a:p>
          <a:p>
            <a:pPr marL="342900" indent="-342900">
              <a:lnSpc>
                <a:spcPct val="150000"/>
              </a:lnSpc>
              <a:spcBef>
                <a:spcPct val="0"/>
              </a:spcBef>
              <a:spcAft>
                <a:spcPts val="600"/>
              </a:spcAft>
              <a:buFont typeface="Arial" panose="020B0604020202020204" pitchFamily="34" charset="0"/>
              <a:buChar char="•"/>
            </a:pPr>
            <a:r>
              <a:rPr lang="en-US" sz="2600" i="0" dirty="0">
                <a:effectLst/>
                <a:latin typeface="Baloo 2"/>
              </a:rPr>
              <a:t>Lacked </a:t>
            </a:r>
            <a:r>
              <a:rPr lang="en-US" sz="2600" dirty="0">
                <a:latin typeface="Baloo 2"/>
              </a:rPr>
              <a:t>confidence</a:t>
            </a:r>
          </a:p>
          <a:p>
            <a:pPr marL="342900" indent="-342900">
              <a:spcBef>
                <a:spcPct val="0"/>
              </a:spcBef>
              <a:spcAft>
                <a:spcPts val="600"/>
              </a:spcAft>
              <a:buFont typeface="Arial" panose="020B0604020202020204" pitchFamily="34" charset="0"/>
              <a:buChar char="•"/>
            </a:pPr>
            <a:r>
              <a:rPr lang="en-US" sz="2600" i="0" dirty="0">
                <a:effectLst/>
                <a:latin typeface="Baloo 2"/>
              </a:rPr>
              <a:t>Uncertai</a:t>
            </a:r>
            <a:r>
              <a:rPr lang="en-US" sz="2600" dirty="0">
                <a:latin typeface="Baloo 2"/>
              </a:rPr>
              <a:t>n of boundaries</a:t>
            </a:r>
          </a:p>
          <a:p>
            <a:pPr>
              <a:spcBef>
                <a:spcPct val="0"/>
              </a:spcBef>
              <a:spcAft>
                <a:spcPts val="600"/>
              </a:spcAft>
            </a:pPr>
            <a:r>
              <a:rPr lang="en-US" sz="2600" dirty="0">
                <a:latin typeface="Baloo 2"/>
              </a:rPr>
              <a:t>								(Holmes, 2022)</a:t>
            </a:r>
            <a:endParaRPr lang="en-US" sz="2600" i="0" dirty="0">
              <a:effectLst/>
              <a:latin typeface="Baloo 2"/>
            </a:endParaRPr>
          </a:p>
        </p:txBody>
      </p:sp>
      <p:pic>
        <p:nvPicPr>
          <p:cNvPr id="4" name="Picture 3" descr="A group of people posing for a photo&#10;&#10;Description automatically generated">
            <a:extLst>
              <a:ext uri="{FF2B5EF4-FFF2-40B4-BE49-F238E27FC236}">
                <a16:creationId xmlns:a16="http://schemas.microsoft.com/office/drawing/2014/main" id="{5B3466BC-3ECD-82E3-A90F-123BE3E487BF}"/>
              </a:ext>
            </a:extLst>
          </p:cNvPr>
          <p:cNvPicPr>
            <a:picLocks noChangeAspect="1"/>
          </p:cNvPicPr>
          <p:nvPr/>
        </p:nvPicPr>
        <p:blipFill rotWithShape="1">
          <a:blip r:embed="rId3">
            <a:extLst>
              <a:ext uri="{28A0092B-C50C-407E-A947-70E740481C1C}">
                <a14:useLocalDpi xmlns:a14="http://schemas.microsoft.com/office/drawing/2010/main" val="0"/>
              </a:ext>
            </a:extLst>
          </a:blip>
          <a:srcRect b="29306"/>
          <a:stretch/>
        </p:blipFill>
        <p:spPr>
          <a:xfrm>
            <a:off x="7413171" y="2346645"/>
            <a:ext cx="4517569" cy="4258228"/>
          </a:xfrm>
          <a:prstGeom prst="rect">
            <a:avLst/>
          </a:prstGeom>
        </p:spPr>
      </p:pic>
    </p:spTree>
    <p:extLst>
      <p:ext uri="{BB962C8B-B14F-4D97-AF65-F5344CB8AC3E}">
        <p14:creationId xmlns:p14="http://schemas.microsoft.com/office/powerpoint/2010/main" val="146458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EFA64-0942-F6E6-FADD-CF99C18806A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5F8E2BD-2F91-C4EE-CE75-368AE2D895ED}"/>
              </a:ext>
            </a:extLst>
          </p:cNvPr>
          <p:cNvSpPr txBox="1"/>
          <p:nvPr/>
        </p:nvSpPr>
        <p:spPr>
          <a:xfrm>
            <a:off x="143678" y="316321"/>
            <a:ext cx="11904643" cy="1011763"/>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n-US" sz="4600" b="1" dirty="0">
                <a:solidFill>
                  <a:srgbClr val="0070C0"/>
                </a:solidFill>
                <a:latin typeface="Baloo 2"/>
                <a:ea typeface="+mj-ea"/>
                <a:cs typeface="+mj-cs"/>
              </a:rPr>
              <a:t>Research showed how some church representatives viewed grandparents</a:t>
            </a:r>
          </a:p>
        </p:txBody>
      </p:sp>
      <p:sp>
        <p:nvSpPr>
          <p:cNvPr id="3" name="TextBox 2">
            <a:extLst>
              <a:ext uri="{FF2B5EF4-FFF2-40B4-BE49-F238E27FC236}">
                <a16:creationId xmlns:a16="http://schemas.microsoft.com/office/drawing/2014/main" id="{CFE76743-4079-8DBF-3731-A282867CDA43}"/>
              </a:ext>
            </a:extLst>
          </p:cNvPr>
          <p:cNvSpPr txBox="1"/>
          <p:nvPr/>
        </p:nvSpPr>
        <p:spPr>
          <a:xfrm>
            <a:off x="-73037" y="4648318"/>
            <a:ext cx="7062110" cy="3138362"/>
          </a:xfrm>
          <a:prstGeom prst="rect">
            <a:avLst/>
          </a:prstGeom>
        </p:spPr>
        <p:txBody>
          <a:bodyPr vert="horz" lIns="91440" tIns="45720" rIns="91440" bIns="45720" rtlCol="0" anchor="t">
            <a:noAutofit/>
          </a:bodyPr>
          <a:lstStyle/>
          <a:p>
            <a:pPr algn="ctr">
              <a:lnSpc>
                <a:spcPct val="150000"/>
              </a:lnSpc>
              <a:spcBef>
                <a:spcPct val="0"/>
              </a:spcBef>
              <a:spcAft>
                <a:spcPts val="600"/>
              </a:spcAft>
            </a:pPr>
            <a:r>
              <a:rPr lang="en-GB" sz="2800" b="1" dirty="0">
                <a:latin typeface="Baloo 2"/>
              </a:rPr>
              <a:t>&gt; Desire to increase awareness of this worth and potential more widely within local churches and Christian culture. </a:t>
            </a:r>
            <a:endParaRPr lang="en-US" sz="2600" b="1" i="0" dirty="0">
              <a:effectLst/>
              <a:latin typeface="Baloo 2"/>
            </a:endParaRPr>
          </a:p>
        </p:txBody>
      </p:sp>
      <p:pic>
        <p:nvPicPr>
          <p:cNvPr id="2" name="Picture 1" descr="Two women sitting at a table&#10;&#10;Description automatically generated">
            <a:extLst>
              <a:ext uri="{FF2B5EF4-FFF2-40B4-BE49-F238E27FC236}">
                <a16:creationId xmlns:a16="http://schemas.microsoft.com/office/drawing/2014/main" id="{B64D3B1A-A4C4-E4E0-06C6-7D759AB2D070}"/>
              </a:ext>
            </a:extLst>
          </p:cNvPr>
          <p:cNvPicPr>
            <a:picLocks noChangeAspect="1"/>
          </p:cNvPicPr>
          <p:nvPr/>
        </p:nvPicPr>
        <p:blipFill rotWithShape="1">
          <a:blip r:embed="rId2">
            <a:extLst>
              <a:ext uri="{28A0092B-C50C-407E-A947-70E740481C1C}">
                <a14:useLocalDpi xmlns:a14="http://schemas.microsoft.com/office/drawing/2010/main" val="0"/>
              </a:ext>
            </a:extLst>
          </a:blip>
          <a:srcRect l="17450" t="8707" r="23912" b="31700"/>
          <a:stretch/>
        </p:blipFill>
        <p:spPr>
          <a:xfrm rot="21204347">
            <a:off x="8670660" y="4561784"/>
            <a:ext cx="3599096" cy="2743200"/>
          </a:xfrm>
          <a:prstGeom prst="rect">
            <a:avLst/>
          </a:prstGeom>
        </p:spPr>
      </p:pic>
      <p:sp>
        <p:nvSpPr>
          <p:cNvPr id="4" name="TextBox 3">
            <a:extLst>
              <a:ext uri="{FF2B5EF4-FFF2-40B4-BE49-F238E27FC236}">
                <a16:creationId xmlns:a16="http://schemas.microsoft.com/office/drawing/2014/main" id="{239B214B-4FEC-7410-3F78-8A7DCABBD388}"/>
              </a:ext>
            </a:extLst>
          </p:cNvPr>
          <p:cNvSpPr txBox="1"/>
          <p:nvPr/>
        </p:nvSpPr>
        <p:spPr>
          <a:xfrm rot="642624">
            <a:off x="2551623" y="1213860"/>
            <a:ext cx="7602039" cy="4119172"/>
          </a:xfrm>
          <a:prstGeom prst="rect">
            <a:avLst/>
          </a:prstGeom>
        </p:spPr>
        <p:txBody>
          <a:bodyPr vert="horz" lIns="91440" tIns="45720" rIns="91440" bIns="45720" rtlCol="0" anchor="t">
            <a:noAutofit/>
          </a:bodyPr>
          <a:lstStyle/>
          <a:p>
            <a:pPr algn="ctr">
              <a:lnSpc>
                <a:spcPct val="150000"/>
              </a:lnSpc>
              <a:spcBef>
                <a:spcPct val="0"/>
              </a:spcBef>
              <a:spcAft>
                <a:spcPts val="600"/>
              </a:spcAft>
            </a:pPr>
            <a:r>
              <a:rPr lang="en-GB" sz="2800" dirty="0">
                <a:latin typeface="Baloo 2"/>
              </a:rPr>
              <a:t>‘walking history’</a:t>
            </a:r>
          </a:p>
          <a:p>
            <a:pPr algn="ctr">
              <a:lnSpc>
                <a:spcPct val="150000"/>
              </a:lnSpc>
              <a:spcBef>
                <a:spcPct val="0"/>
              </a:spcBef>
              <a:spcAft>
                <a:spcPts val="600"/>
              </a:spcAft>
            </a:pPr>
            <a:r>
              <a:rPr lang="en-GB" sz="2800" dirty="0">
                <a:latin typeface="Baloo 2"/>
              </a:rPr>
              <a:t> ‘wonderful role models of faith’ </a:t>
            </a:r>
          </a:p>
          <a:p>
            <a:pPr algn="ctr">
              <a:lnSpc>
                <a:spcPct val="150000"/>
              </a:lnSpc>
              <a:spcBef>
                <a:spcPct val="0"/>
              </a:spcBef>
              <a:spcAft>
                <a:spcPts val="600"/>
              </a:spcAft>
            </a:pPr>
            <a:r>
              <a:rPr lang="en-GB" sz="2800" dirty="0">
                <a:latin typeface="Baloo 2"/>
              </a:rPr>
              <a:t>‘they have a wealth of life experiences to share’</a:t>
            </a:r>
          </a:p>
          <a:p>
            <a:pPr algn="ctr">
              <a:lnSpc>
                <a:spcPct val="150000"/>
              </a:lnSpc>
              <a:spcBef>
                <a:spcPct val="0"/>
              </a:spcBef>
              <a:spcAft>
                <a:spcPts val="600"/>
              </a:spcAft>
            </a:pPr>
            <a:r>
              <a:rPr lang="en-GB" sz="2800" dirty="0">
                <a:latin typeface="Baloo 2"/>
              </a:rPr>
              <a:t> ‘a depth of treasure to share with the church’</a:t>
            </a:r>
          </a:p>
        </p:txBody>
      </p:sp>
      <p:pic>
        <p:nvPicPr>
          <p:cNvPr id="6" name="Picture 2" descr="Liverpool Hope University">
            <a:extLst>
              <a:ext uri="{FF2B5EF4-FFF2-40B4-BE49-F238E27FC236}">
                <a16:creationId xmlns:a16="http://schemas.microsoft.com/office/drawing/2014/main" id="{209540CB-6336-96AE-7C09-4FCE073BF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860" y="5603814"/>
            <a:ext cx="1227370" cy="122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3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3F4A1E-D0BA-F69C-7568-699B0A33F6F5}"/>
              </a:ext>
            </a:extLst>
          </p:cNvPr>
          <p:cNvSpPr txBox="1"/>
          <p:nvPr/>
        </p:nvSpPr>
        <p:spPr>
          <a:xfrm>
            <a:off x="572493" y="238539"/>
            <a:ext cx="11018520" cy="1011763"/>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n-US" sz="4600" b="1" dirty="0">
                <a:solidFill>
                  <a:srgbClr val="0070C0"/>
                </a:solidFill>
                <a:latin typeface="Baloo 2"/>
                <a:ea typeface="+mj-ea"/>
                <a:cs typeface="+mj-cs"/>
              </a:rPr>
              <a:t>Research findings of what churches thought may be obstacles for grandparents and grandparent-figures</a:t>
            </a:r>
          </a:p>
        </p:txBody>
      </p:sp>
      <p:sp>
        <p:nvSpPr>
          <p:cNvPr id="3" name="TextBox 2">
            <a:extLst>
              <a:ext uri="{FF2B5EF4-FFF2-40B4-BE49-F238E27FC236}">
                <a16:creationId xmlns:a16="http://schemas.microsoft.com/office/drawing/2014/main" id="{C96AB365-B240-1B97-70A1-1992D61A6B99}"/>
              </a:ext>
            </a:extLst>
          </p:cNvPr>
          <p:cNvSpPr txBox="1"/>
          <p:nvPr/>
        </p:nvSpPr>
        <p:spPr>
          <a:xfrm>
            <a:off x="65310" y="1317176"/>
            <a:ext cx="11963400" cy="3704661"/>
          </a:xfrm>
          <a:prstGeom prst="rect">
            <a:avLst/>
          </a:prstGeom>
        </p:spPr>
        <p:txBody>
          <a:bodyPr vert="horz" lIns="91440" tIns="45720" rIns="91440" bIns="45720" rtlCol="0" anchor="t">
            <a:noAutofit/>
          </a:bodyPr>
          <a:lstStyle/>
          <a:p>
            <a:pPr algn="r">
              <a:lnSpc>
                <a:spcPct val="150000"/>
              </a:lnSpc>
              <a:spcBef>
                <a:spcPct val="0"/>
              </a:spcBef>
              <a:spcAft>
                <a:spcPts val="600"/>
              </a:spcAft>
            </a:pPr>
            <a:r>
              <a:rPr lang="en-GB" sz="2400" dirty="0">
                <a:latin typeface="Baloo 2"/>
              </a:rPr>
              <a:t>‘safeguarding puts them off’ </a:t>
            </a:r>
          </a:p>
          <a:p>
            <a:pPr>
              <a:lnSpc>
                <a:spcPct val="150000"/>
              </a:lnSpc>
              <a:spcBef>
                <a:spcPct val="0"/>
              </a:spcBef>
              <a:spcAft>
                <a:spcPts val="600"/>
              </a:spcAft>
            </a:pPr>
            <a:r>
              <a:rPr lang="en-GB" sz="2400" dirty="0">
                <a:latin typeface="Baloo 2"/>
              </a:rPr>
              <a:t>‘I think they are a generation who feel that they are not permitted or allowed to’ </a:t>
            </a:r>
          </a:p>
          <a:p>
            <a:pPr algn="r">
              <a:lnSpc>
                <a:spcPct val="150000"/>
              </a:lnSpc>
              <a:spcBef>
                <a:spcPct val="0"/>
              </a:spcBef>
              <a:spcAft>
                <a:spcPts val="600"/>
              </a:spcAft>
            </a:pPr>
            <a:r>
              <a:rPr lang="en-GB" sz="2400" dirty="0">
                <a:latin typeface="Baloo 2"/>
              </a:rPr>
              <a:t>‘there is often a lot of fear and worry about causing offence’ </a:t>
            </a:r>
          </a:p>
          <a:p>
            <a:pPr>
              <a:lnSpc>
                <a:spcPct val="150000"/>
              </a:lnSpc>
              <a:spcBef>
                <a:spcPct val="0"/>
              </a:spcBef>
              <a:spcAft>
                <a:spcPts val="600"/>
              </a:spcAft>
            </a:pPr>
            <a:r>
              <a:rPr lang="en-GB" sz="2400" dirty="0">
                <a:latin typeface="Baloo 2"/>
              </a:rPr>
              <a:t>‘they seem to lack confidence in informal scenarios’</a:t>
            </a:r>
          </a:p>
          <a:p>
            <a:pPr>
              <a:lnSpc>
                <a:spcPct val="150000"/>
              </a:lnSpc>
              <a:spcBef>
                <a:spcPct val="0"/>
              </a:spcBef>
              <a:spcAft>
                <a:spcPts val="600"/>
              </a:spcAft>
            </a:pPr>
            <a:endParaRPr lang="en-GB" sz="2400" dirty="0">
              <a:latin typeface="Baloo 2"/>
            </a:endParaRPr>
          </a:p>
          <a:p>
            <a:pPr>
              <a:lnSpc>
                <a:spcPct val="150000"/>
              </a:lnSpc>
              <a:spcBef>
                <a:spcPct val="0"/>
              </a:spcBef>
              <a:spcAft>
                <a:spcPts val="600"/>
              </a:spcAft>
            </a:pPr>
            <a:r>
              <a:rPr lang="en-GB" sz="2400" dirty="0">
                <a:latin typeface="Baloo 2"/>
              </a:rPr>
              <a:t> ‘they are happy to answer and discuss faith when </a:t>
            </a:r>
          </a:p>
          <a:p>
            <a:pPr>
              <a:lnSpc>
                <a:spcPct val="150000"/>
              </a:lnSpc>
              <a:spcBef>
                <a:spcPct val="0"/>
              </a:spcBef>
              <a:spcAft>
                <a:spcPts val="600"/>
              </a:spcAft>
            </a:pPr>
            <a:r>
              <a:rPr lang="en-GB" sz="2400" dirty="0">
                <a:latin typeface="Baloo 2"/>
              </a:rPr>
              <a:t>asked direct questions but won’t necessarily </a:t>
            </a:r>
          </a:p>
          <a:p>
            <a:pPr>
              <a:lnSpc>
                <a:spcPct val="150000"/>
              </a:lnSpc>
              <a:spcBef>
                <a:spcPct val="0"/>
              </a:spcBef>
              <a:spcAft>
                <a:spcPts val="600"/>
              </a:spcAft>
            </a:pPr>
            <a:r>
              <a:rPr lang="en-GB" sz="2400" dirty="0">
                <a:latin typeface="Baloo 2"/>
              </a:rPr>
              <a:t>instigate it themselves.’</a:t>
            </a:r>
            <a:endParaRPr lang="en-US" sz="2400" b="1" i="0" dirty="0">
              <a:effectLst/>
              <a:latin typeface="Baloo 2"/>
            </a:endParaRPr>
          </a:p>
        </p:txBody>
      </p:sp>
      <p:pic>
        <p:nvPicPr>
          <p:cNvPr id="2" name="Picture 1" descr="Two women sitting at a table&#10;&#10;Description automatically generated">
            <a:extLst>
              <a:ext uri="{FF2B5EF4-FFF2-40B4-BE49-F238E27FC236}">
                <a16:creationId xmlns:a16="http://schemas.microsoft.com/office/drawing/2014/main" id="{C523F3CB-FF06-956B-06E4-83C4EAA3F3C4}"/>
              </a:ext>
            </a:extLst>
          </p:cNvPr>
          <p:cNvPicPr>
            <a:picLocks noChangeAspect="1"/>
          </p:cNvPicPr>
          <p:nvPr/>
        </p:nvPicPr>
        <p:blipFill rotWithShape="1">
          <a:blip r:embed="rId2">
            <a:extLst>
              <a:ext uri="{28A0092B-C50C-407E-A947-70E740481C1C}">
                <a14:useLocalDpi xmlns:a14="http://schemas.microsoft.com/office/drawing/2010/main" val="0"/>
              </a:ext>
            </a:extLst>
          </a:blip>
          <a:srcRect l="17450" t="8707" r="23912" b="31700"/>
          <a:stretch/>
        </p:blipFill>
        <p:spPr>
          <a:xfrm rot="21204347">
            <a:off x="8670660" y="4561784"/>
            <a:ext cx="3599096" cy="2743200"/>
          </a:xfrm>
          <a:prstGeom prst="rect">
            <a:avLst/>
          </a:prstGeom>
        </p:spPr>
      </p:pic>
      <p:pic>
        <p:nvPicPr>
          <p:cNvPr id="4" name="Picture 2" descr="Liverpool Hope University">
            <a:extLst>
              <a:ext uri="{FF2B5EF4-FFF2-40B4-BE49-F238E27FC236}">
                <a16:creationId xmlns:a16="http://schemas.microsoft.com/office/drawing/2014/main" id="{B76F67E7-15B4-9074-B49D-0112F1318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84" y="5540824"/>
            <a:ext cx="1227370" cy="122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465654"/>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8ccdd98-1e59-45bb-b380-debe8146973b" xsi:nil="true"/>
    <lcf76f155ced4ddcb4097134ff3c332f xmlns="06d3edcf-c7d5-4b21-b702-d9eda4f56b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16D43D210C7A4BBA2A33267922E4BC" ma:contentTypeVersion="15" ma:contentTypeDescription="Create a new document." ma:contentTypeScope="" ma:versionID="912b20c4f5c71ef4d45baeda62c972ae">
  <xsd:schema xmlns:xsd="http://www.w3.org/2001/XMLSchema" xmlns:xs="http://www.w3.org/2001/XMLSchema" xmlns:p="http://schemas.microsoft.com/office/2006/metadata/properties" xmlns:ns2="06d3edcf-c7d5-4b21-b702-d9eda4f56bdd" xmlns:ns3="08ccdd98-1e59-45bb-b380-debe8146973b" targetNamespace="http://schemas.microsoft.com/office/2006/metadata/properties" ma:root="true" ma:fieldsID="734585825a389c45be1ce0751bf4d81f" ns2:_="" ns3:_="">
    <xsd:import namespace="06d3edcf-c7d5-4b21-b702-d9eda4f56bdd"/>
    <xsd:import namespace="08ccdd98-1e59-45bb-b380-debe8146973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3edcf-c7d5-4b21-b702-d9eda4f56b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feb2f65-6cbc-4468-bb97-676203e8254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ccdd98-1e59-45bb-b380-debe814697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8880ce7-ce95-4baa-88ad-be0b7e0aed52}" ma:internalName="TaxCatchAll" ma:showField="CatchAllData" ma:web="08ccdd98-1e59-45bb-b380-debe814697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BAD8B6-DA83-4BC8-8F1C-06E50047E838}">
  <ds:schemaRefs>
    <ds:schemaRef ds:uri="http://schemas.microsoft.com/office/2006/documentManagement/types"/>
    <ds:schemaRef ds:uri="http://purl.org/dc/elements/1.1/"/>
    <ds:schemaRef ds:uri="http://www.w3.org/XML/1998/namespace"/>
    <ds:schemaRef ds:uri="http://schemas.microsoft.com/office/infopath/2007/PartnerControls"/>
    <ds:schemaRef ds:uri="06d3edcf-c7d5-4b21-b702-d9eda4f56bdd"/>
    <ds:schemaRef ds:uri="http://purl.org/dc/terms/"/>
    <ds:schemaRef ds:uri="http://purl.org/dc/dcmitype/"/>
    <ds:schemaRef ds:uri="http://schemas.openxmlformats.org/package/2006/metadata/core-properties"/>
    <ds:schemaRef ds:uri="08ccdd98-1e59-45bb-b380-debe8146973b"/>
    <ds:schemaRef ds:uri="http://schemas.microsoft.com/office/2006/metadata/properties"/>
  </ds:schemaRefs>
</ds:datastoreItem>
</file>

<file path=customXml/itemProps2.xml><?xml version="1.0" encoding="utf-8"?>
<ds:datastoreItem xmlns:ds="http://schemas.openxmlformats.org/officeDocument/2006/customXml" ds:itemID="{7057C3FB-78F1-4EBC-B8C8-02B77007059E}">
  <ds:schemaRefs>
    <ds:schemaRef ds:uri="http://schemas.microsoft.com/sharepoint/v3/contenttype/forms"/>
  </ds:schemaRefs>
</ds:datastoreItem>
</file>

<file path=customXml/itemProps3.xml><?xml version="1.0" encoding="utf-8"?>
<ds:datastoreItem xmlns:ds="http://schemas.openxmlformats.org/officeDocument/2006/customXml" ds:itemID="{404399C1-E31C-429E-921A-7259928AC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3edcf-c7d5-4b21-b702-d9eda4f56bdd"/>
    <ds:schemaRef ds:uri="08ccdd98-1e59-45bb-b380-debe814697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721</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Baloo 2</vt:lpstr>
      <vt:lpstr>Inter Var</vt:lpstr>
      <vt:lpstr>Reenie Beanie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Holmes</dc:creator>
  <cp:lastModifiedBy>Lyndsay Millar</cp:lastModifiedBy>
  <cp:revision>57</cp:revision>
  <cp:lastPrinted>2025-06-04T09:07:39Z</cp:lastPrinted>
  <dcterms:created xsi:type="dcterms:W3CDTF">2024-09-25T16:52:54Z</dcterms:created>
  <dcterms:modified xsi:type="dcterms:W3CDTF">2025-07-14T15:25:08Z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0x0101006316D43D210C7A4BBA2A33267922E4BC</vt:lpwstr>
  </property>
  <property fmtid="{D5CDD505-2E9C-101B-9397-08002B2CF9AE}" pid="3" name="MediaServiceImageTags">
    <vt:lpwstr/>
  </property>
</Properties>
</file>